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5143500" cy="9144000"/>
  <p:embeddedFontLst>
    <p:embeddedFont>
      <p:font typeface="Montserrat SemiBold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Montserrat Light"/>
      <p:regular r:id="rId52"/>
      <p:bold r:id="rId53"/>
      <p:italic r:id="rId54"/>
      <p:boldItalic r:id="rId55"/>
    </p:embeddedFont>
    <p:embeddedFont>
      <p:font typeface="Montserrat ExtraBold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gz16rEt5bniGPLs2nwHbTnJF2y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Roboto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ontserratLight-bold.fntdata"/><Relationship Id="rId52" Type="http://schemas.openxmlformats.org/officeDocument/2006/relationships/font" Target="fonts/MontserratLigh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Ligh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Light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c2fa3d1b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c2fa3d1b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c2fa3d1b7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c30fc964eb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c30fc964eb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c30fc964eb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30fc964eb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c30fc964eb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c30fc964eb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2fa3d1b77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c2fa3d1b7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c2fa3d1b77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c30fc964e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c30fc964e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c30fc964e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c30fc964eb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3c30fc964eb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c30fc964eb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30fc964eb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c30fc964eb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c30fc964eb_1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c30fc964eb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3c30fc964eb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c30fc964eb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c30fc964eb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3c30fc964eb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c30fc964eb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c2fa3d1b77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c2fa3d1b77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c2fa3d1b77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c30fc964eb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c30fc964eb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3c30fc964eb_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c30fc964eb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c30fc964eb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c30fc964eb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c30fc964eb_1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3c30fc964eb_1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c30fc964eb_1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c30fc964eb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3c30fc964eb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c30fc964eb_1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c2fa3d1b77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c2fa3d1b77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c2fa3d1b77_0_4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2fa3d1b77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c2fa3d1b77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c2fa3d1b77_0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c2fa3d1b77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c2fa3d1b77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c2fa3d1b77_0_4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c30fc964e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c30fc964e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c30fc964e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30fc964e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c30fc964e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c30fc964eb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c2fa3d1b77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c2fa3d1b77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c2fa3d1b77_0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whit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g3c2fa3d1b77_0_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804478"/>
            <a:ext cx="1828801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g3c2fa3d1b77_0_145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5" name="Google Shape;15;g3c2fa3d1b77_0_145"/>
          <p:cNvSpPr txBox="1"/>
          <p:nvPr>
            <p:ph idx="1" type="subTitle"/>
          </p:nvPr>
        </p:nvSpPr>
        <p:spPr>
          <a:xfrm>
            <a:off x="4572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000"/>
              <a:buFont typeface="Montserrat SemiBold"/>
              <a:buNone/>
              <a:defRPr sz="2000">
                <a:solidFill>
                  <a:srgbClr val="0086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2">
  <p:cSld name="CUSTOM_6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c2fa3d1b77_0_210"/>
          <p:cNvSpPr/>
          <p:nvPr/>
        </p:nvSpPr>
        <p:spPr>
          <a:xfrm rot="-5400000">
            <a:off x="-893650" y="829525"/>
            <a:ext cx="5199600" cy="34635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c2fa3d1b77_0_210"/>
          <p:cNvSpPr txBox="1"/>
          <p:nvPr>
            <p:ph idx="1" type="body"/>
          </p:nvPr>
        </p:nvSpPr>
        <p:spPr>
          <a:xfrm>
            <a:off x="3731900" y="1386300"/>
            <a:ext cx="44568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0" name="Google Shape;80;g3c2fa3d1b77_0_210"/>
          <p:cNvSpPr txBox="1"/>
          <p:nvPr>
            <p:ph type="title"/>
          </p:nvPr>
        </p:nvSpPr>
        <p:spPr>
          <a:xfrm>
            <a:off x="3739575" y="345775"/>
            <a:ext cx="4931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1" name="Google Shape;81;g3c2fa3d1b77_0_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c2fa3d1b77_0_210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g3c2fa3d1b77_0_210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g3c2fa3d1b77_0_210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" name="Google Shape;85;g3c2fa3d1b77_0_210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side text layout 1">
  <p:cSld name="CUSTOM_7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2fa3d1b77_0_219"/>
          <p:cNvSpPr/>
          <p:nvPr/>
        </p:nvSpPr>
        <p:spPr>
          <a:xfrm flipH="1" rot="5400000">
            <a:off x="4809150" y="757075"/>
            <a:ext cx="5171400" cy="36366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c2fa3d1b77_0_219"/>
          <p:cNvSpPr txBox="1"/>
          <p:nvPr>
            <p:ph idx="1" type="body"/>
          </p:nvPr>
        </p:nvSpPr>
        <p:spPr>
          <a:xfrm>
            <a:off x="404725" y="1221775"/>
            <a:ext cx="48264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9" name="Google Shape;89;g3c2fa3d1b77_0_219"/>
          <p:cNvSpPr txBox="1"/>
          <p:nvPr>
            <p:ph type="title"/>
          </p:nvPr>
        </p:nvSpPr>
        <p:spPr>
          <a:xfrm>
            <a:off x="412400" y="345775"/>
            <a:ext cx="4826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0" name="Google Shape;90;g3c2fa3d1b77_0_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c2fa3d1b77_0_219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" name="Google Shape;92;g3c2fa3d1b77_0_219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g3c2fa3d1b77_0_219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4" name="Google Shape;94;g3c2fa3d1b77_0_219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side text layout 2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c2fa3d1b77_0_228"/>
          <p:cNvSpPr/>
          <p:nvPr/>
        </p:nvSpPr>
        <p:spPr>
          <a:xfrm flipH="1" rot="5400000">
            <a:off x="4809150" y="757075"/>
            <a:ext cx="5171400" cy="36366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c2fa3d1b77_0_228"/>
          <p:cNvSpPr txBox="1"/>
          <p:nvPr>
            <p:ph idx="1" type="body"/>
          </p:nvPr>
        </p:nvSpPr>
        <p:spPr>
          <a:xfrm>
            <a:off x="404725" y="1221775"/>
            <a:ext cx="48093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8" name="Google Shape;98;g3c2fa3d1b77_0_228"/>
          <p:cNvSpPr txBox="1"/>
          <p:nvPr>
            <p:ph type="title"/>
          </p:nvPr>
        </p:nvSpPr>
        <p:spPr>
          <a:xfrm>
            <a:off x="404725" y="345775"/>
            <a:ext cx="48093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9" name="Google Shape;99;g3c2fa3d1b77_0_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c2fa3d1b77_0_228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g3c2fa3d1b77_0_228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g3c2fa3d1b77_0_228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3" name="Google Shape;103;g3c2fa3d1b77_0_228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(image)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2fa3d1b77_0_237"/>
          <p:cNvSpPr/>
          <p:nvPr>
            <p:ph idx="2" type="pic"/>
          </p:nvPr>
        </p:nvSpPr>
        <p:spPr>
          <a:xfrm>
            <a:off x="-40975" y="-61475"/>
            <a:ext cx="3488700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g3c2fa3d1b77_0_237"/>
          <p:cNvSpPr txBox="1"/>
          <p:nvPr>
            <p:ph idx="1" type="body"/>
          </p:nvPr>
        </p:nvSpPr>
        <p:spPr>
          <a:xfrm>
            <a:off x="3731900" y="1462500"/>
            <a:ext cx="44568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7" name="Google Shape;107;g3c2fa3d1b77_0_237"/>
          <p:cNvSpPr txBox="1"/>
          <p:nvPr>
            <p:ph type="title"/>
          </p:nvPr>
        </p:nvSpPr>
        <p:spPr>
          <a:xfrm>
            <a:off x="3739575" y="345775"/>
            <a:ext cx="4287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8" name="Google Shape;108;g3c2fa3d1b77_0_2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c2fa3d1b77_0_237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3c2fa3d1b77_0_237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g3c2fa3d1b77_0_237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2" name="Google Shape;112;g3c2fa3d1b77_0_237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(image)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2fa3d1b77_0_246"/>
          <p:cNvSpPr/>
          <p:nvPr>
            <p:ph idx="2" type="pic"/>
          </p:nvPr>
        </p:nvSpPr>
        <p:spPr>
          <a:xfrm>
            <a:off x="5568375" y="-30725"/>
            <a:ext cx="3680700" cy="52098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3c2fa3d1b77_0_246"/>
          <p:cNvSpPr txBox="1"/>
          <p:nvPr>
            <p:ph idx="1" type="body"/>
          </p:nvPr>
        </p:nvSpPr>
        <p:spPr>
          <a:xfrm>
            <a:off x="404725" y="1462500"/>
            <a:ext cx="4456800" cy="4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6" name="Google Shape;116;g3c2fa3d1b77_0_246"/>
          <p:cNvSpPr txBox="1"/>
          <p:nvPr>
            <p:ph type="title"/>
          </p:nvPr>
        </p:nvSpPr>
        <p:spPr>
          <a:xfrm>
            <a:off x="412400" y="345775"/>
            <a:ext cx="4287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7" name="Google Shape;117;g3c2fa3d1b77_0_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c2fa3d1b77_0_246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" name="Google Shape;119;g3c2fa3d1b77_0_246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g3c2fa3d1b77_0_246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" name="Google Shape;121;g3c2fa3d1b77_0_246"/>
          <p:cNvSpPr/>
          <p:nvPr/>
        </p:nvSpPr>
        <p:spPr>
          <a:xfrm>
            <a:off x="6592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page 1">
  <p:cSld name="CUSTOM_10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2fa3d1b77_0_255"/>
          <p:cNvSpPr txBox="1"/>
          <p:nvPr>
            <p:ph type="title"/>
          </p:nvPr>
        </p:nvSpPr>
        <p:spPr>
          <a:xfrm>
            <a:off x="1882500" y="914425"/>
            <a:ext cx="5379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g3c2fa3d1b77_0_255"/>
          <p:cNvSpPr txBox="1"/>
          <p:nvPr>
            <p:ph idx="1" type="body"/>
          </p:nvPr>
        </p:nvSpPr>
        <p:spPr>
          <a:xfrm>
            <a:off x="8419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5" name="Google Shape;125;g3c2fa3d1b77_0_255"/>
          <p:cNvSpPr/>
          <p:nvPr/>
        </p:nvSpPr>
        <p:spPr>
          <a:xfrm>
            <a:off x="6733477" y="1973100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c2fa3d1b77_0_255"/>
          <p:cNvSpPr/>
          <p:nvPr/>
        </p:nvSpPr>
        <p:spPr>
          <a:xfrm>
            <a:off x="3973350" y="1948065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c2fa3d1b77_0_255"/>
          <p:cNvSpPr/>
          <p:nvPr/>
        </p:nvSpPr>
        <p:spPr>
          <a:xfrm>
            <a:off x="1131500" y="1948078"/>
            <a:ext cx="1197300" cy="119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g3c2fa3d1b77_0_255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g3c2fa3d1b77_0_2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c2fa3d1b77_0_255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g3c2fa3d1b77_0_255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g3c2fa3d1b77_0_255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" name="Google Shape;133;g3c2fa3d1b77_0_255"/>
          <p:cNvSpPr/>
          <p:nvPr>
            <p:ph idx="2" type="pic"/>
          </p:nvPr>
        </p:nvSpPr>
        <p:spPr>
          <a:xfrm>
            <a:off x="135230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g3c2fa3d1b77_0_255"/>
          <p:cNvSpPr/>
          <p:nvPr>
            <p:ph idx="3" type="pic"/>
          </p:nvPr>
        </p:nvSpPr>
        <p:spPr>
          <a:xfrm>
            <a:off x="419415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g3c2fa3d1b77_0_255"/>
          <p:cNvSpPr/>
          <p:nvPr>
            <p:ph idx="4" type="pic"/>
          </p:nvPr>
        </p:nvSpPr>
        <p:spPr>
          <a:xfrm>
            <a:off x="6954275" y="2193900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3c2fa3d1b77_0_255"/>
          <p:cNvSpPr txBox="1"/>
          <p:nvPr>
            <p:ph idx="5" type="body"/>
          </p:nvPr>
        </p:nvSpPr>
        <p:spPr>
          <a:xfrm>
            <a:off x="3684688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7" name="Google Shape;137;g3c2fa3d1b77_0_255"/>
          <p:cNvSpPr txBox="1"/>
          <p:nvPr>
            <p:ph idx="6" type="body"/>
          </p:nvPr>
        </p:nvSpPr>
        <p:spPr>
          <a:xfrm>
            <a:off x="6419813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page 2">
  <p:cSld name="CUSTOM_1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2fa3d1b77_0_271"/>
          <p:cNvSpPr txBox="1"/>
          <p:nvPr>
            <p:ph type="title"/>
          </p:nvPr>
        </p:nvSpPr>
        <p:spPr>
          <a:xfrm>
            <a:off x="1882500" y="914425"/>
            <a:ext cx="5379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g3c2fa3d1b77_0_271"/>
          <p:cNvSpPr txBox="1"/>
          <p:nvPr>
            <p:ph idx="1" type="body"/>
          </p:nvPr>
        </p:nvSpPr>
        <p:spPr>
          <a:xfrm>
            <a:off x="8419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1" name="Google Shape;141;g3c2fa3d1b77_0_271"/>
          <p:cNvSpPr/>
          <p:nvPr/>
        </p:nvSpPr>
        <p:spPr>
          <a:xfrm>
            <a:off x="6733477" y="1973100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c2fa3d1b77_0_271"/>
          <p:cNvSpPr/>
          <p:nvPr/>
        </p:nvSpPr>
        <p:spPr>
          <a:xfrm>
            <a:off x="3973350" y="1948065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c2fa3d1b77_0_271"/>
          <p:cNvSpPr/>
          <p:nvPr/>
        </p:nvSpPr>
        <p:spPr>
          <a:xfrm>
            <a:off x="1131500" y="1948078"/>
            <a:ext cx="1197300" cy="1197300"/>
          </a:xfrm>
          <a:prstGeom prst="ellipse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g3c2fa3d1b77_0_271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g3c2fa3d1b77_0_2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c2fa3d1b77_0_271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" name="Google Shape;147;g3c2fa3d1b77_0_271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g3c2fa3d1b77_0_271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g3c2fa3d1b77_0_271"/>
          <p:cNvSpPr/>
          <p:nvPr>
            <p:ph idx="2" type="pic"/>
          </p:nvPr>
        </p:nvSpPr>
        <p:spPr>
          <a:xfrm>
            <a:off x="135230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g3c2fa3d1b77_0_271"/>
          <p:cNvSpPr/>
          <p:nvPr>
            <p:ph idx="3" type="pic"/>
          </p:nvPr>
        </p:nvSpPr>
        <p:spPr>
          <a:xfrm>
            <a:off x="4194150" y="2168875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g3c2fa3d1b77_0_271"/>
          <p:cNvSpPr/>
          <p:nvPr>
            <p:ph idx="4" type="pic"/>
          </p:nvPr>
        </p:nvSpPr>
        <p:spPr>
          <a:xfrm>
            <a:off x="6954275" y="2193900"/>
            <a:ext cx="755700" cy="75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g3c2fa3d1b77_0_271"/>
          <p:cNvSpPr txBox="1"/>
          <p:nvPr>
            <p:ph idx="5" type="body"/>
          </p:nvPr>
        </p:nvSpPr>
        <p:spPr>
          <a:xfrm>
            <a:off x="3659700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g3c2fa3d1b77_0_271"/>
          <p:cNvSpPr txBox="1"/>
          <p:nvPr>
            <p:ph idx="6" type="body"/>
          </p:nvPr>
        </p:nvSpPr>
        <p:spPr>
          <a:xfrm>
            <a:off x="6419813" y="3272200"/>
            <a:ext cx="18246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background 1">
  <p:cSld name="CUSTOM_1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2fa3d1b77_0_287"/>
          <p:cNvSpPr/>
          <p:nvPr/>
        </p:nvSpPr>
        <p:spPr>
          <a:xfrm rot="10800000">
            <a:off x="-61700" y="-76100"/>
            <a:ext cx="9214500" cy="52500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3c2fa3d1b77_0_2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c2fa3d1b77_0_287"/>
          <p:cNvSpPr txBox="1"/>
          <p:nvPr>
            <p:ph type="title"/>
          </p:nvPr>
        </p:nvSpPr>
        <p:spPr>
          <a:xfrm>
            <a:off x="1243175" y="1160975"/>
            <a:ext cx="6565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8" name="Google Shape;158;g3c2fa3d1b77_0_287"/>
          <p:cNvSpPr txBox="1"/>
          <p:nvPr>
            <p:ph idx="1" type="body"/>
          </p:nvPr>
        </p:nvSpPr>
        <p:spPr>
          <a:xfrm>
            <a:off x="1243175" y="1774850"/>
            <a:ext cx="65652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9" name="Google Shape;159;g3c2fa3d1b77_0_287"/>
          <p:cNvGrpSpPr/>
          <p:nvPr/>
        </p:nvGrpSpPr>
        <p:grpSpPr>
          <a:xfrm>
            <a:off x="-41002" y="4695275"/>
            <a:ext cx="3613301" cy="393600"/>
            <a:chOff x="-41002" y="4695275"/>
            <a:chExt cx="3613301" cy="393600"/>
          </a:xfrm>
        </p:grpSpPr>
        <p:sp>
          <p:nvSpPr>
            <p:cNvPr id="160" name="Google Shape;160;g3c2fa3d1b77_0_287"/>
            <p:cNvSpPr txBox="1"/>
            <p:nvPr/>
          </p:nvSpPr>
          <p:spPr>
            <a:xfrm>
              <a:off x="572300" y="4744245"/>
              <a:ext cx="3000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 2023 Cloud Native Computing Foundation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1" name="Google Shape;161;g3c2fa3d1b77_0_287"/>
            <p:cNvCxnSpPr/>
            <p:nvPr/>
          </p:nvCxnSpPr>
          <p:spPr>
            <a:xfrm rot="10800000">
              <a:off x="523031" y="4810817"/>
              <a:ext cx="0" cy="15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" name="Google Shape;162;g3c2fa3d1b77_0_287"/>
            <p:cNvSpPr txBox="1"/>
            <p:nvPr/>
          </p:nvSpPr>
          <p:spPr>
            <a:xfrm>
              <a:off x="-41002" y="4695275"/>
              <a:ext cx="519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7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‹#›</a:t>
              </a:fld>
              <a:endParaRPr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color background 2">
  <p:cSld name="CUSTOM_1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c2fa3d1b77_0_296"/>
          <p:cNvSpPr/>
          <p:nvPr/>
        </p:nvSpPr>
        <p:spPr>
          <a:xfrm rot="10800000">
            <a:off x="-61700" y="-76100"/>
            <a:ext cx="9214500" cy="52500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3c2fa3d1b77_0_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c2fa3d1b77_0_296"/>
          <p:cNvSpPr txBox="1"/>
          <p:nvPr>
            <p:ph type="title"/>
          </p:nvPr>
        </p:nvSpPr>
        <p:spPr>
          <a:xfrm>
            <a:off x="1243175" y="1160975"/>
            <a:ext cx="6565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7" name="Google Shape;167;g3c2fa3d1b77_0_296"/>
          <p:cNvSpPr txBox="1"/>
          <p:nvPr>
            <p:ph idx="1" type="body"/>
          </p:nvPr>
        </p:nvSpPr>
        <p:spPr>
          <a:xfrm>
            <a:off x="1243175" y="1777475"/>
            <a:ext cx="65652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8" name="Google Shape;168;g3c2fa3d1b77_0_296"/>
          <p:cNvGrpSpPr/>
          <p:nvPr/>
        </p:nvGrpSpPr>
        <p:grpSpPr>
          <a:xfrm>
            <a:off x="-41002" y="4695275"/>
            <a:ext cx="3613301" cy="393600"/>
            <a:chOff x="-41002" y="4695275"/>
            <a:chExt cx="3613301" cy="393600"/>
          </a:xfrm>
        </p:grpSpPr>
        <p:sp>
          <p:nvSpPr>
            <p:cNvPr id="169" name="Google Shape;169;g3c2fa3d1b77_0_296"/>
            <p:cNvSpPr txBox="1"/>
            <p:nvPr/>
          </p:nvSpPr>
          <p:spPr>
            <a:xfrm>
              <a:off x="572300" y="4744245"/>
              <a:ext cx="30000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© 2023 Cloud Native Computing Foundation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0" name="Google Shape;170;g3c2fa3d1b77_0_296"/>
            <p:cNvCxnSpPr/>
            <p:nvPr/>
          </p:nvCxnSpPr>
          <p:spPr>
            <a:xfrm rot="10800000">
              <a:off x="523031" y="4810817"/>
              <a:ext cx="0" cy="15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g3c2fa3d1b77_0_296"/>
            <p:cNvSpPr txBox="1"/>
            <p:nvPr/>
          </p:nvSpPr>
          <p:spPr>
            <a:xfrm>
              <a:off x="-41002" y="4695275"/>
              <a:ext cx="5190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US" sz="7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‹#›</a:t>
              </a:fld>
              <a:endParaRPr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page blue">
  <p:cSld name="CUSTOM_1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c2fa3d1b77_0_305"/>
          <p:cNvSpPr/>
          <p:nvPr/>
        </p:nvSpPr>
        <p:spPr>
          <a:xfrm rot="10800000">
            <a:off x="-13700" y="-72050"/>
            <a:ext cx="9166500" cy="53427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c2fa3d1b77_0_305"/>
          <p:cNvSpPr/>
          <p:nvPr/>
        </p:nvSpPr>
        <p:spPr>
          <a:xfrm>
            <a:off x="335625" y="-8733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c2fa3d1b77_0_305"/>
          <p:cNvSpPr/>
          <p:nvPr/>
        </p:nvSpPr>
        <p:spPr>
          <a:xfrm>
            <a:off x="5953875" y="223805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c2fa3d1b77_0_305"/>
          <p:cNvSpPr/>
          <p:nvPr/>
        </p:nvSpPr>
        <p:spPr>
          <a:xfrm>
            <a:off x="1626575" y="1125425"/>
            <a:ext cx="59259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c2fa3d1b77_0_305"/>
          <p:cNvSpPr txBox="1"/>
          <p:nvPr>
            <p:ph idx="1" type="subTitle"/>
          </p:nvPr>
        </p:nvSpPr>
        <p:spPr>
          <a:xfrm>
            <a:off x="1962375" y="1448650"/>
            <a:ext cx="53016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78" name="Google Shape;178;g3c2fa3d1b77_0_3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c2fa3d1b77_0_305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0" name="Google Shape;180;g3c2fa3d1b77_0_305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g3c2fa3d1b77_0_305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pink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c2fa3d1b77_0_149"/>
          <p:cNvSpPr/>
          <p:nvPr/>
        </p:nvSpPr>
        <p:spPr>
          <a:xfrm>
            <a:off x="-15450" y="-112850"/>
            <a:ext cx="9174900" cy="53940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" name="Google Shape;18;g3c2fa3d1b77_0_149"/>
          <p:cNvPicPr preferRelativeResize="0"/>
          <p:nvPr/>
        </p:nvPicPr>
        <p:blipFill rotWithShape="1">
          <a:blip r:embed="rId2">
            <a:alphaModFix/>
          </a:blip>
          <a:srcRect b="0" l="5482" r="0" t="0"/>
          <a:stretch/>
        </p:blipFill>
        <p:spPr>
          <a:xfrm>
            <a:off x="482900" y="689925"/>
            <a:ext cx="2102775" cy="4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3c2fa3d1b77_0_149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" name="Google Shape;20;g3c2fa3d1b77_0_149"/>
          <p:cNvSpPr txBox="1"/>
          <p:nvPr>
            <p:ph idx="1" type="subTitle"/>
          </p:nvPr>
        </p:nvSpPr>
        <p:spPr>
          <a:xfrm>
            <a:off x="4829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 page pink">
  <p:cSld name="CUSTOM_14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2fa3d1b77_0_315"/>
          <p:cNvSpPr/>
          <p:nvPr/>
        </p:nvSpPr>
        <p:spPr>
          <a:xfrm rot="10800000">
            <a:off x="-13700" y="-72050"/>
            <a:ext cx="9166500" cy="53427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c2fa3d1b77_0_315"/>
          <p:cNvSpPr/>
          <p:nvPr/>
        </p:nvSpPr>
        <p:spPr>
          <a:xfrm>
            <a:off x="335625" y="-8733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c2fa3d1b77_0_315"/>
          <p:cNvSpPr/>
          <p:nvPr/>
        </p:nvSpPr>
        <p:spPr>
          <a:xfrm>
            <a:off x="5953875" y="223805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c2fa3d1b77_0_315"/>
          <p:cNvSpPr/>
          <p:nvPr/>
        </p:nvSpPr>
        <p:spPr>
          <a:xfrm>
            <a:off x="1626575" y="1125425"/>
            <a:ext cx="5925900" cy="251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c2fa3d1b77_0_315"/>
          <p:cNvSpPr txBox="1"/>
          <p:nvPr>
            <p:ph idx="1" type="subTitle"/>
          </p:nvPr>
        </p:nvSpPr>
        <p:spPr>
          <a:xfrm>
            <a:off x="1962375" y="1448650"/>
            <a:ext cx="53016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88" name="Google Shape;188;g3c2fa3d1b77_0_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c2fa3d1b77_0_315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" name="Google Shape;190;g3c2fa3d1b77_0_315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g3c2fa3d1b77_0_315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page">
  <p:cSld name="CUSTOM_1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2fa3d1b77_0_325"/>
          <p:cNvSpPr txBox="1"/>
          <p:nvPr/>
        </p:nvSpPr>
        <p:spPr>
          <a:xfrm>
            <a:off x="0" y="0"/>
            <a:ext cx="3000000" cy="60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-1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© 2022 Cloud Native Computing Foundation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94" name="Google Shape;194;g3c2fa3d1b77_0_325"/>
          <p:cNvSpPr/>
          <p:nvPr/>
        </p:nvSpPr>
        <p:spPr>
          <a:xfrm>
            <a:off x="599463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c2fa3d1b77_0_325"/>
          <p:cNvSpPr/>
          <p:nvPr/>
        </p:nvSpPr>
        <p:spPr>
          <a:xfrm>
            <a:off x="3446700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c2fa3d1b77_0_325"/>
          <p:cNvSpPr/>
          <p:nvPr/>
        </p:nvSpPr>
        <p:spPr>
          <a:xfrm>
            <a:off x="6293938" y="2426925"/>
            <a:ext cx="2250600" cy="18990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c2fa3d1b77_0_325"/>
          <p:cNvSpPr txBox="1"/>
          <p:nvPr>
            <p:ph idx="1" type="subTitle"/>
          </p:nvPr>
        </p:nvSpPr>
        <p:spPr>
          <a:xfrm>
            <a:off x="8219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g3c2fa3d1b77_0_325"/>
          <p:cNvSpPr txBox="1"/>
          <p:nvPr>
            <p:ph idx="2" type="subTitle"/>
          </p:nvPr>
        </p:nvSpPr>
        <p:spPr>
          <a:xfrm>
            <a:off x="36487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g3c2fa3d1b77_0_325"/>
          <p:cNvSpPr txBox="1"/>
          <p:nvPr>
            <p:ph idx="3" type="subTitle"/>
          </p:nvPr>
        </p:nvSpPr>
        <p:spPr>
          <a:xfrm>
            <a:off x="6475525" y="3236350"/>
            <a:ext cx="19008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" name="Google Shape;200;g3c2fa3d1b77_0_325"/>
          <p:cNvSpPr txBox="1"/>
          <p:nvPr>
            <p:ph type="title"/>
          </p:nvPr>
        </p:nvSpPr>
        <p:spPr>
          <a:xfrm>
            <a:off x="832200" y="2578825"/>
            <a:ext cx="17712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g3c2fa3d1b77_0_325"/>
          <p:cNvSpPr txBox="1"/>
          <p:nvPr>
            <p:ph idx="4" type="title"/>
          </p:nvPr>
        </p:nvSpPr>
        <p:spPr>
          <a:xfrm>
            <a:off x="3594575" y="2578825"/>
            <a:ext cx="1830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g3c2fa3d1b77_0_325"/>
          <p:cNvSpPr txBox="1"/>
          <p:nvPr>
            <p:ph idx="5" type="title"/>
          </p:nvPr>
        </p:nvSpPr>
        <p:spPr>
          <a:xfrm>
            <a:off x="6475525" y="2578825"/>
            <a:ext cx="19008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g3c2fa3d1b77_0_325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c2fa3d1b77_0_325"/>
          <p:cNvSpPr txBox="1"/>
          <p:nvPr>
            <p:ph idx="6" type="title"/>
          </p:nvPr>
        </p:nvSpPr>
        <p:spPr>
          <a:xfrm>
            <a:off x="482875" y="452075"/>
            <a:ext cx="61233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05" name="Google Shape;205;g3c2fa3d1b77_0_3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c2fa3d1b77_0_325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" name="Google Shape;207;g3c2fa3d1b77_0_325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g3c2fa3d1b77_0_325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CUSTOM_1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c2fa3d1b77_0_342"/>
          <p:cNvPicPr preferRelativeResize="0"/>
          <p:nvPr/>
        </p:nvPicPr>
        <p:blipFill rotWithShape="1">
          <a:blip r:embed="rId2">
            <a:alphaModFix/>
          </a:blip>
          <a:srcRect b="0" l="6225" r="6216" t="0"/>
          <a:stretch/>
        </p:blipFill>
        <p:spPr>
          <a:xfrm>
            <a:off x="-41000" y="-23056"/>
            <a:ext cx="9302826" cy="523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c2fa3d1b77_0_342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c2fa3d1b77_0_342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13" name="Google Shape;213;g3c2fa3d1b77_0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c2fa3d1b77_0_342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g3c2fa3d1b77_0_342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g3c2fa3d1b77_0_342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USTOM_1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c2fa3d1b77_0_350"/>
          <p:cNvPicPr preferRelativeResize="0"/>
          <p:nvPr/>
        </p:nvPicPr>
        <p:blipFill rotWithShape="1">
          <a:blip r:embed="rId2">
            <a:alphaModFix/>
          </a:blip>
          <a:srcRect b="717" l="0" r="0" t="1488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c2fa3d1b77_0_350"/>
          <p:cNvSpPr/>
          <p:nvPr/>
        </p:nvSpPr>
        <p:spPr>
          <a:xfrm>
            <a:off x="0" y="2637700"/>
            <a:ext cx="59613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c2fa3d1b77_0_350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1" name="Google Shape;221;g3c2fa3d1b77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c2fa3d1b77_0_350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" name="Google Shape;223;g3c2fa3d1b77_0_350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g3c2fa3d1b77_0_350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CUSTOM_1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c2fa3d1b77_0_358"/>
          <p:cNvPicPr preferRelativeResize="0"/>
          <p:nvPr/>
        </p:nvPicPr>
        <p:blipFill rotWithShape="1">
          <a:blip r:embed="rId2">
            <a:alphaModFix/>
          </a:blip>
          <a:srcRect b="12663" l="0" r="0" t="302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c2fa3d1b77_0_358"/>
          <p:cNvSpPr/>
          <p:nvPr/>
        </p:nvSpPr>
        <p:spPr>
          <a:xfrm>
            <a:off x="0" y="2637700"/>
            <a:ext cx="59613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c2fa3d1b77_0_358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9" name="Google Shape;229;g3c2fa3d1b77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c2fa3d1b77_0_358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g3c2fa3d1b77_0_358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g3c2fa3d1b77_0_358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4">
  <p:cSld name="CUSTOM_1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c2fa3d1b77_0_366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-41000" y="-30134"/>
            <a:ext cx="9215826" cy="51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c2fa3d1b77_0_366"/>
          <p:cNvSpPr/>
          <p:nvPr/>
        </p:nvSpPr>
        <p:spPr>
          <a:xfrm>
            <a:off x="-41000" y="2637700"/>
            <a:ext cx="6002400" cy="1090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c2fa3d1b77_0_366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37" name="Google Shape;237;g3c2fa3d1b77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c2fa3d1b77_0_366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g3c2fa3d1b77_0_366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g3c2fa3d1b77_0_366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5">
  <p:cSld name="CUSTOM_20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c2fa3d1b77_0_3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000" y="-30134"/>
            <a:ext cx="9215826" cy="518390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c2fa3d1b77_0_374"/>
          <p:cNvSpPr/>
          <p:nvPr/>
        </p:nvSpPr>
        <p:spPr>
          <a:xfrm>
            <a:off x="-41000" y="2637700"/>
            <a:ext cx="6002400" cy="1090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c2fa3d1b77_0_374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5" name="Google Shape;245;g3c2fa3d1b77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c2fa3d1b77_0_374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" name="Google Shape;247;g3c2fa3d1b77_0_374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g3c2fa3d1b77_0_374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6">
  <p:cSld name="CUSTOM_2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2fa3d1b77_0_382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c2fa3d1b77_0_382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7">
  <p:cSld name="CUSTOM_25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2fa3d1b77_0_385"/>
          <p:cNvSpPr/>
          <p:nvPr/>
        </p:nvSpPr>
        <p:spPr>
          <a:xfrm>
            <a:off x="-41000" y="2637700"/>
            <a:ext cx="6002100" cy="109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c2fa3d1b77_0_385"/>
          <p:cNvSpPr txBox="1"/>
          <p:nvPr>
            <p:ph type="title"/>
          </p:nvPr>
        </p:nvSpPr>
        <p:spPr>
          <a:xfrm>
            <a:off x="192100" y="2735525"/>
            <a:ext cx="6377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lide 1">
  <p:cSld name="CUSTOM_2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2fa3d1b77_0_388"/>
          <p:cNvSpPr/>
          <p:nvPr>
            <p:ph idx="2" type="pic"/>
          </p:nvPr>
        </p:nvSpPr>
        <p:spPr>
          <a:xfrm>
            <a:off x="-13700" y="-30825"/>
            <a:ext cx="3656700" cy="521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g3c2fa3d1b77_0_388"/>
          <p:cNvSpPr/>
          <p:nvPr/>
        </p:nvSpPr>
        <p:spPr>
          <a:xfrm rot="10800000">
            <a:off x="3643000" y="-28050"/>
            <a:ext cx="5501100" cy="52128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c2fa3d1b77_0_388"/>
          <p:cNvSpPr txBox="1"/>
          <p:nvPr>
            <p:ph type="ctrTitle"/>
          </p:nvPr>
        </p:nvSpPr>
        <p:spPr>
          <a:xfrm>
            <a:off x="3926526" y="2634850"/>
            <a:ext cx="3165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g3c2fa3d1b77_0_388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g3c2fa3d1b77_0_388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g3c2fa3d1b77_0_388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2" name="Google Shape;262;g3c2fa3d1b77_0_3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blue">
  <p:cSld name="CUSTOM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c2fa3d1b77_0_154"/>
          <p:cNvSpPr/>
          <p:nvPr/>
        </p:nvSpPr>
        <p:spPr>
          <a:xfrm>
            <a:off x="-15450" y="-112850"/>
            <a:ext cx="9174900" cy="53940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g3c2fa3d1b77_0_154"/>
          <p:cNvPicPr preferRelativeResize="0"/>
          <p:nvPr/>
        </p:nvPicPr>
        <p:blipFill rotWithShape="1">
          <a:blip r:embed="rId2">
            <a:alphaModFix/>
          </a:blip>
          <a:srcRect b="0" l="5482" r="0" t="0"/>
          <a:stretch/>
        </p:blipFill>
        <p:spPr>
          <a:xfrm>
            <a:off x="482900" y="689925"/>
            <a:ext cx="2102775" cy="4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3c2fa3d1b77_0_154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b="0"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5" name="Google Shape;25;g3c2fa3d1b77_0_154"/>
          <p:cNvSpPr txBox="1"/>
          <p:nvPr>
            <p:ph idx="1" type="subTitle"/>
          </p:nvPr>
        </p:nvSpPr>
        <p:spPr>
          <a:xfrm>
            <a:off x="482900" y="2157550"/>
            <a:ext cx="47157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None/>
              <a:defRPr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1600"/>
              <a:buNone/>
              <a:defRPr>
                <a:solidFill>
                  <a:srgbClr val="0086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lide 2">
  <p:cSld name="CUSTOM_2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c2fa3d1b77_0_396"/>
          <p:cNvSpPr/>
          <p:nvPr>
            <p:ph idx="2" type="pic"/>
          </p:nvPr>
        </p:nvSpPr>
        <p:spPr>
          <a:xfrm>
            <a:off x="-13700" y="-30825"/>
            <a:ext cx="3656700" cy="521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g3c2fa3d1b77_0_396"/>
          <p:cNvSpPr/>
          <p:nvPr/>
        </p:nvSpPr>
        <p:spPr>
          <a:xfrm rot="10800000">
            <a:off x="3643000" y="-28050"/>
            <a:ext cx="5501100" cy="52128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c2fa3d1b77_0_396"/>
          <p:cNvSpPr txBox="1"/>
          <p:nvPr>
            <p:ph type="ctrTitle"/>
          </p:nvPr>
        </p:nvSpPr>
        <p:spPr>
          <a:xfrm>
            <a:off x="3926526" y="2634850"/>
            <a:ext cx="31659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g3c2fa3d1b77_0_396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g3c2fa3d1b77_0_396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g3c2fa3d1b77_0_396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0" name="Google Shape;270;g3c2fa3d1b77_0_3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9325" y="4695275"/>
            <a:ext cx="245500" cy="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1">
  <p:cSld name="CUSTOM_2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2fa3d1b77_0_404"/>
          <p:cNvSpPr/>
          <p:nvPr/>
        </p:nvSpPr>
        <p:spPr>
          <a:xfrm rot="10800000">
            <a:off x="-38300" y="-28050"/>
            <a:ext cx="9182400" cy="52128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c2fa3d1b77_0_404"/>
          <p:cNvSpPr txBox="1"/>
          <p:nvPr>
            <p:ph type="title"/>
          </p:nvPr>
        </p:nvSpPr>
        <p:spPr>
          <a:xfrm>
            <a:off x="292600" y="196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4" name="Google Shape;274;g3c2fa3d1b77_0_404"/>
          <p:cNvPicPr preferRelativeResize="0"/>
          <p:nvPr/>
        </p:nvPicPr>
        <p:blipFill rotWithShape="1">
          <a:blip r:embed="rId2">
            <a:alphaModFix/>
          </a:blip>
          <a:srcRect b="-40619" l="-6493" r="-6245" t="-11171"/>
          <a:stretch/>
        </p:blipFill>
        <p:spPr>
          <a:xfrm>
            <a:off x="3213848" y="719200"/>
            <a:ext cx="26780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2">
  <p:cSld name="CUSTOM_2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c2fa3d1b77_0_408"/>
          <p:cNvSpPr/>
          <p:nvPr/>
        </p:nvSpPr>
        <p:spPr>
          <a:xfrm rot="10800000">
            <a:off x="-38400" y="-28050"/>
            <a:ext cx="9223500" cy="52128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c2fa3d1b77_0_408"/>
          <p:cNvSpPr txBox="1"/>
          <p:nvPr>
            <p:ph type="title"/>
          </p:nvPr>
        </p:nvSpPr>
        <p:spPr>
          <a:xfrm>
            <a:off x="292600" y="195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1"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8" name="Google Shape;278;g3c2fa3d1b77_0_408"/>
          <p:cNvPicPr preferRelativeResize="0"/>
          <p:nvPr/>
        </p:nvPicPr>
        <p:blipFill rotWithShape="1">
          <a:blip r:embed="rId2">
            <a:alphaModFix/>
          </a:blip>
          <a:srcRect b="-40619" l="-6493" r="-6245" t="-11171"/>
          <a:stretch/>
        </p:blipFill>
        <p:spPr>
          <a:xfrm>
            <a:off x="3213848" y="719200"/>
            <a:ext cx="267809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CUSTOM_24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c2fa3d1b77_0_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ackground">
  <p:cSld name="2_Whit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Pink] Headshots">
  <p:cSld name="SECTION_TITLE_AND_DESCRIPTION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c2fa3d1b77_0_415"/>
          <p:cNvSpPr/>
          <p:nvPr>
            <p:ph idx="2" type="pic"/>
          </p:nvPr>
        </p:nvSpPr>
        <p:spPr>
          <a:xfrm>
            <a:off x="3719075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4" name="Google Shape;284;g3c2fa3d1b77_0_415"/>
          <p:cNvSpPr/>
          <p:nvPr>
            <p:ph idx="3" type="pic"/>
          </p:nvPr>
        </p:nvSpPr>
        <p:spPr>
          <a:xfrm>
            <a:off x="6599950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" name="Google Shape;285;g3c2fa3d1b77_0_415"/>
          <p:cNvSpPr/>
          <p:nvPr>
            <p:ph idx="4" type="pic"/>
          </p:nvPr>
        </p:nvSpPr>
        <p:spPr>
          <a:xfrm>
            <a:off x="838200" y="1320475"/>
            <a:ext cx="1808700" cy="18087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86" name="Google Shape;286;g3c2fa3d1b77_0_4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3812" y="4788005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c2fa3d1b77_0_415"/>
          <p:cNvSpPr/>
          <p:nvPr/>
        </p:nvSpPr>
        <p:spPr>
          <a:xfrm>
            <a:off x="457200" y="0"/>
            <a:ext cx="914400" cy="109200"/>
          </a:xfrm>
          <a:prstGeom prst="rect">
            <a:avLst/>
          </a:prstGeom>
          <a:solidFill>
            <a:srgbClr val="D62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c2fa3d1b77_0_415"/>
          <p:cNvSpPr txBox="1"/>
          <p:nvPr>
            <p:ph type="title"/>
          </p:nvPr>
        </p:nvSpPr>
        <p:spPr>
          <a:xfrm>
            <a:off x="311700" y="3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Montserrat ExtraBold"/>
              <a:buNone/>
              <a:defRPr sz="2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89" name="Google Shape;289;g3c2fa3d1b77_0_415"/>
          <p:cNvSpPr txBox="1"/>
          <p:nvPr/>
        </p:nvSpPr>
        <p:spPr>
          <a:xfrm>
            <a:off x="584675" y="4763664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" name="Google Shape;290;g3c2fa3d1b77_0_415"/>
          <p:cNvCxnSpPr/>
          <p:nvPr/>
        </p:nvCxnSpPr>
        <p:spPr>
          <a:xfrm rot="10800000">
            <a:off x="620350" y="4873914"/>
            <a:ext cx="0" cy="7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g3c2fa3d1b77_0_415"/>
          <p:cNvSpPr txBox="1"/>
          <p:nvPr>
            <p:ph idx="12" type="sldNum"/>
          </p:nvPr>
        </p:nvSpPr>
        <p:spPr>
          <a:xfrm>
            <a:off x="295403" y="4715943"/>
            <a:ext cx="3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buNone/>
              <a:defRPr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2fa3d1b77_0_42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c2fa3d1b77_0_426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c2fa3d1b77_0_4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g3c2fa3d1b77_0_4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g3c2fa3d1b77_0_4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c2fa3d1b77_0_4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c2fa3d1b77_0_432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c2fa3d1b77_0_4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g3c2fa3d1b77_0_4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g3c2fa3d1b77_0_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3c2fa3d1b77_0_159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202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Cloud Native Computing Foundation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" name="Google Shape;29;g3c2fa3d1b77_0_159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g3c2fa3d1b77_0_159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" name="Google Shape;31;g3c2fa3d1b77_0_159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g3c2fa3d1b77_0_159"/>
          <p:cNvSpPr/>
          <p:nvPr/>
        </p:nvSpPr>
        <p:spPr>
          <a:xfrm>
            <a:off x="533400" y="-3397425"/>
            <a:ext cx="783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3c2fa3d1b77_0_159"/>
          <p:cNvSpPr txBox="1"/>
          <p:nvPr>
            <p:ph type="title"/>
          </p:nvPr>
        </p:nvSpPr>
        <p:spPr>
          <a:xfrm>
            <a:off x="523975" y="1121275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g3c2fa3d1b77_0_159"/>
          <p:cNvSpPr txBox="1"/>
          <p:nvPr>
            <p:ph idx="1" type="body"/>
          </p:nvPr>
        </p:nvSpPr>
        <p:spPr>
          <a:xfrm>
            <a:off x="523975" y="1809725"/>
            <a:ext cx="82191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c2fa3d1b77_0_168"/>
          <p:cNvSpPr/>
          <p:nvPr/>
        </p:nvSpPr>
        <p:spPr>
          <a:xfrm>
            <a:off x="150" y="0"/>
            <a:ext cx="9144000" cy="914400"/>
          </a:xfrm>
          <a:prstGeom prst="rect">
            <a:avLst/>
          </a:prstGeom>
          <a:gradFill>
            <a:gsLst>
              <a:gs pos="0">
                <a:srgbClr val="D62293"/>
              </a:gs>
              <a:gs pos="100000">
                <a:srgbClr val="F88167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" name="Google Shape;37;g3c2fa3d1b77_0_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3c2fa3d1b77_0_168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202</a:t>
            </a:r>
            <a:r>
              <a:rPr lang="en-US" sz="7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Cloud Native Computing Foundation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" name="Google Shape;39;g3c2fa3d1b77_0_168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g3c2fa3d1b77_0_168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1" name="Google Shape;41;g3c2fa3d1b77_0_168"/>
          <p:cNvSpPr/>
          <p:nvPr/>
        </p:nvSpPr>
        <p:spPr>
          <a:xfrm>
            <a:off x="533400" y="-3397425"/>
            <a:ext cx="783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c2fa3d1b77_0_168"/>
          <p:cNvSpPr txBox="1"/>
          <p:nvPr>
            <p:ph type="title"/>
          </p:nvPr>
        </p:nvSpPr>
        <p:spPr>
          <a:xfrm>
            <a:off x="523975" y="1121275"/>
            <a:ext cx="8236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g3c2fa3d1b77_0_168"/>
          <p:cNvSpPr txBox="1"/>
          <p:nvPr>
            <p:ph idx="1" type="body"/>
          </p:nvPr>
        </p:nvSpPr>
        <p:spPr>
          <a:xfrm>
            <a:off x="523975" y="1809725"/>
            <a:ext cx="82365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photo">
  <p:cSld name="CUSTOM_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3c2fa3d1b77_0_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3c2fa3d1b77_0_177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" name="Google Shape;47;g3c2fa3d1b77_0_177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Google Shape;48;g3c2fa3d1b77_0_177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" name="Google Shape;49;g3c2fa3d1b77_0_177"/>
          <p:cNvSpPr/>
          <p:nvPr>
            <p:ph idx="2" type="pic"/>
          </p:nvPr>
        </p:nvSpPr>
        <p:spPr>
          <a:xfrm>
            <a:off x="-23050" y="-23050"/>
            <a:ext cx="9205500" cy="9657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g3c2fa3d1b77_0_177"/>
          <p:cNvSpPr txBox="1"/>
          <p:nvPr>
            <p:ph type="title"/>
          </p:nvPr>
        </p:nvSpPr>
        <p:spPr>
          <a:xfrm>
            <a:off x="523975" y="1121275"/>
            <a:ext cx="8147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g3c2fa3d1b77_0_177"/>
          <p:cNvSpPr txBox="1"/>
          <p:nvPr>
            <p:ph idx="1" type="body"/>
          </p:nvPr>
        </p:nvSpPr>
        <p:spPr>
          <a:xfrm>
            <a:off x="523975" y="1809725"/>
            <a:ext cx="81471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 1">
  <p:cSld name="CUSTOM_5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c2fa3d1b77_0_185"/>
          <p:cNvSpPr/>
          <p:nvPr/>
        </p:nvSpPr>
        <p:spPr>
          <a:xfrm>
            <a:off x="457200" y="-5993"/>
            <a:ext cx="914400" cy="109200"/>
          </a:xfrm>
          <a:prstGeom prst="rect">
            <a:avLst/>
          </a:prstGeom>
          <a:solidFill>
            <a:srgbClr val="0086FF"/>
          </a:solidFill>
          <a:ln cap="flat" cmpd="sng" w="9525">
            <a:solidFill>
              <a:srgbClr val="008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c2fa3d1b77_0_185"/>
          <p:cNvSpPr txBox="1"/>
          <p:nvPr>
            <p:ph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g3c2fa3d1b77_0_185"/>
          <p:cNvSpPr txBox="1"/>
          <p:nvPr>
            <p:ph idx="2" type="title"/>
          </p:nvPr>
        </p:nvSpPr>
        <p:spPr>
          <a:xfrm>
            <a:off x="457200" y="1006600"/>
            <a:ext cx="8213700" cy="3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6" name="Google Shape;56;g3c2fa3d1b77_0_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c2fa3d1b77_0_185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" name="Google Shape;58;g3c2fa3d1b77_0_185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g3c2fa3d1b77_0_185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age 2">
  <p:cSld name="CUSTOM_5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2fa3d1b77_0_193"/>
          <p:cNvSpPr/>
          <p:nvPr/>
        </p:nvSpPr>
        <p:spPr>
          <a:xfrm>
            <a:off x="457200" y="-5993"/>
            <a:ext cx="914400" cy="10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c2fa3d1b77_0_193"/>
          <p:cNvSpPr txBox="1"/>
          <p:nvPr>
            <p:ph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g3c2fa3d1b77_0_193"/>
          <p:cNvSpPr txBox="1"/>
          <p:nvPr>
            <p:ph idx="2" type="title"/>
          </p:nvPr>
        </p:nvSpPr>
        <p:spPr>
          <a:xfrm>
            <a:off x="457200" y="1006600"/>
            <a:ext cx="82137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4" name="Google Shape;64;g3c2fa3d1b77_0_1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c2fa3d1b77_0_193"/>
          <p:cNvSpPr txBox="1"/>
          <p:nvPr/>
        </p:nvSpPr>
        <p:spPr>
          <a:xfrm>
            <a:off x="426175" y="466608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" name="Google Shape;66;g3c2fa3d1b77_0_193"/>
          <p:cNvCxnSpPr/>
          <p:nvPr/>
        </p:nvCxnSpPr>
        <p:spPr>
          <a:xfrm rot="10800000">
            <a:off x="376906" y="4732654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g3c2fa3d1b77_0_193"/>
          <p:cNvSpPr txBox="1"/>
          <p:nvPr/>
        </p:nvSpPr>
        <p:spPr>
          <a:xfrm>
            <a:off x="-187127" y="4617113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side text layout 1">
  <p:cSld name="CUSTOM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c2fa3d1b77_0_201"/>
          <p:cNvSpPr/>
          <p:nvPr/>
        </p:nvSpPr>
        <p:spPr>
          <a:xfrm rot="-5400000">
            <a:off x="-893650" y="829525"/>
            <a:ext cx="5199600" cy="3463500"/>
          </a:xfrm>
          <a:prstGeom prst="rect">
            <a:avLst/>
          </a:prstGeom>
          <a:gradFill>
            <a:gsLst>
              <a:gs pos="0">
                <a:srgbClr val="0086FF"/>
              </a:gs>
              <a:gs pos="100000">
                <a:srgbClr val="27E0FB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c2fa3d1b77_0_201"/>
          <p:cNvSpPr txBox="1"/>
          <p:nvPr>
            <p:ph idx="1" type="body"/>
          </p:nvPr>
        </p:nvSpPr>
        <p:spPr>
          <a:xfrm>
            <a:off x="3731900" y="1221775"/>
            <a:ext cx="4931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1" name="Google Shape;71;g3c2fa3d1b77_0_201"/>
          <p:cNvSpPr txBox="1"/>
          <p:nvPr>
            <p:ph type="title"/>
          </p:nvPr>
        </p:nvSpPr>
        <p:spPr>
          <a:xfrm>
            <a:off x="3731900" y="345775"/>
            <a:ext cx="49314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72" name="Google Shape;72;g3c2fa3d1b77_0_2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70962" y="4692000"/>
            <a:ext cx="253575" cy="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c2fa3d1b77_0_201"/>
          <p:cNvSpPr txBox="1"/>
          <p:nvPr/>
        </p:nvSpPr>
        <p:spPr>
          <a:xfrm>
            <a:off x="572300" y="474424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Cloud Native Computing Foundation</a:t>
            </a: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" name="Google Shape;74;g3c2fa3d1b77_0_201"/>
          <p:cNvCxnSpPr/>
          <p:nvPr/>
        </p:nvCxnSpPr>
        <p:spPr>
          <a:xfrm rot="10800000">
            <a:off x="523031" y="4810817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g3c2fa3d1b77_0_201"/>
          <p:cNvSpPr txBox="1"/>
          <p:nvPr/>
        </p:nvSpPr>
        <p:spPr>
          <a:xfrm>
            <a:off x="-41002" y="4695275"/>
            <a:ext cx="51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" name="Google Shape;76;g3c2fa3d1b77_0_201"/>
          <p:cNvSpPr/>
          <p:nvPr/>
        </p:nvSpPr>
        <p:spPr>
          <a:xfrm>
            <a:off x="-1318550" y="-852800"/>
            <a:ext cx="4027500" cy="4027500"/>
          </a:xfrm>
          <a:prstGeom prst="frame">
            <a:avLst>
              <a:gd fmla="val 12500" name="adj1"/>
            </a:avLst>
          </a:prstGeom>
          <a:solidFill>
            <a:srgbClr val="EEEEEE">
              <a:alpha val="131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c2fa3d1b77_0_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3c2fa3d1b77_0_142"/>
          <p:cNvSpPr txBox="1"/>
          <p:nvPr>
            <p:ph idx="1" type="body"/>
          </p:nvPr>
        </p:nvSpPr>
        <p:spPr>
          <a:xfrm>
            <a:off x="311700" y="1152475"/>
            <a:ext cx="85206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hyperlink" Target="https://community.cncf.io/events/details/cncf-kcd-guadalajara-presents-kcd-guadalajara-2026/cohost-kcd-guadalajara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ubernetes/kubernet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ncf.io/about/who-we-are/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s.wikipedia.org/wiki/Interfaz_de_l%C3%ADnea_de_comandos" TargetMode="External"/><Relationship Id="rId4" Type="http://schemas.openxmlformats.org/officeDocument/2006/relationships/hyperlink" Target="https://es.wikipedia.org/wiki/Kubernetes" TargetMode="External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kubernetes.io/docs/reference/kubectl/" TargetMode="External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vents.linuxfoundation.org/kubecon-cloudnativecon-north-america/attend/scholarships-travel-funding/" TargetMode="External"/><Relationship Id="rId4" Type="http://schemas.openxmlformats.org/officeDocument/2006/relationships/hyperlink" Target="https://landscape.cncf.io/" TargetMode="External"/><Relationship Id="rId5" Type="http://schemas.openxmlformats.org/officeDocument/2006/relationships/hyperlink" Target="https://landscape.cncf.io/" TargetMode="External"/><Relationship Id="rId6" Type="http://schemas.openxmlformats.org/officeDocument/2006/relationships/hyperlink" Target="https://github.com/eduardoSalazarCarrillo/El-impacto-de-las-comunidades-de-la-CNCF-en-el-desarrollo-profesional?tab=readme-ov-fi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atic.kube.careers/trend-report-2025q3.v1.pdf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atic.kube.careers/trend-report-2025q3.v1.pdf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kubernetes.io/case-studi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kubernetes.io/case-studi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nsights.linuxfoundation.org/collection/top-open-source-projects?collectionTab=al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3c2fa3d1b77_0_0" title="KCD9Asset 65@4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475" y="152400"/>
            <a:ext cx="4286802" cy="4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c2fa3d1b77_0_0"/>
          <p:cNvSpPr txBox="1"/>
          <p:nvPr>
            <p:ph type="title"/>
          </p:nvPr>
        </p:nvSpPr>
        <p:spPr>
          <a:xfrm>
            <a:off x="457200" y="1407550"/>
            <a:ext cx="72228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¿Quienes somos?</a:t>
            </a:r>
            <a:endParaRPr sz="2800"/>
          </a:p>
        </p:txBody>
      </p:sp>
      <p:sp>
        <p:nvSpPr>
          <p:cNvPr id="311" name="Google Shape;311;g3c2fa3d1b77_0_0"/>
          <p:cNvSpPr txBox="1"/>
          <p:nvPr>
            <p:ph idx="4294967295" type="body"/>
          </p:nvPr>
        </p:nvSpPr>
        <p:spPr>
          <a:xfrm>
            <a:off x="457200" y="1980000"/>
            <a:ext cx="3535800" cy="316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Somos los organizadores de Kubernetes Community Days (KCD) México, un evento oficial de la CNCF que busca impulsar el conocimiento y la adopción de tecnologías </a:t>
            </a:r>
            <a:r>
              <a:rPr i="1" lang="en-US" sz="1300"/>
              <a:t>cloud native</a:t>
            </a:r>
            <a:r>
              <a:rPr lang="en-US" sz="1300"/>
              <a:t> y de código abierto en nuestro país.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/>
              <a:t>📍 Fecha y lugar: 28 de febrero en Guadalajara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/>
              <a:t>🎓 Beneficio especial: Descuentos disponibles para estudiantes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"/>
          <p:cNvSpPr/>
          <p:nvPr/>
        </p:nvSpPr>
        <p:spPr>
          <a:xfrm>
            <a:off x="0" y="0"/>
            <a:ext cx="9144000" cy="101501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"/>
          <p:cNvSpPr/>
          <p:nvPr/>
        </p:nvSpPr>
        <p:spPr>
          <a:xfrm>
            <a:off x="1745397" y="1681163"/>
            <a:ext cx="5653207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Nivel 1: Fundamentos</a:t>
            </a:r>
            <a:endParaRPr b="0" i="0" sz="4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"/>
          <p:cNvSpPr/>
          <p:nvPr/>
        </p:nvSpPr>
        <p:spPr>
          <a:xfrm>
            <a:off x="1348733" y="2490788"/>
            <a:ext cx="6446386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Cloud Computing, Contenedores y Kubernetes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"/>
          <p:cNvSpPr/>
          <p:nvPr/>
        </p:nvSpPr>
        <p:spPr>
          <a:xfrm>
            <a:off x="2844766" y="3224213"/>
            <a:ext cx="3454467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KCD Mexico - Programa Universitario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"/>
          <p:cNvSpPr/>
          <p:nvPr/>
        </p:nvSpPr>
        <p:spPr>
          <a:xfrm>
            <a:off x="6820346" y="4610100"/>
            <a:ext cx="185201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Kubernetes Community Days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6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"/>
          <p:cNvSpPr/>
          <p:nvPr/>
        </p:nvSpPr>
        <p:spPr>
          <a:xfrm>
            <a:off x="0" y="0"/>
            <a:ext cx="9144000" cy="1152227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"/>
          <p:cNvSpPr/>
          <p:nvPr/>
        </p:nvSpPr>
        <p:spPr>
          <a:xfrm>
            <a:off x="507950" y="253901"/>
            <a:ext cx="8290661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Modulo 1: </a:t>
            </a:r>
            <a:r>
              <a:rPr b="1" lang="en-US" sz="2600">
                <a:solidFill>
                  <a:srgbClr val="FFFFFF"/>
                </a:solidFill>
              </a:rPr>
              <a:t>Computación</a:t>
            </a: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 Nube y Contenedores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"/>
          <p:cNvSpPr/>
          <p:nvPr/>
        </p:nvSpPr>
        <p:spPr>
          <a:xfrm>
            <a:off x="507950" y="688777"/>
            <a:ext cx="829066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ECBFA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ECBFA"/>
                </a:solidFill>
                <a:latin typeface="Arial"/>
                <a:ea typeface="Arial"/>
                <a:cs typeface="Arial"/>
                <a:sym typeface="Arial"/>
              </a:rPr>
              <a:t>Objetivo: Comprender el contexto y la necesidad de Kubernetes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"/>
          <p:cNvSpPr/>
          <p:nvPr/>
        </p:nvSpPr>
        <p:spPr>
          <a:xfrm>
            <a:off x="507950" y="1533227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Temas a </a:t>
            </a:r>
            <a:r>
              <a:rPr b="1" lang="en-US" sz="2200">
                <a:solidFill>
                  <a:srgbClr val="1C2833"/>
                </a:solidFill>
              </a:rPr>
              <a:t>c</a:t>
            </a:r>
            <a:r>
              <a:rPr b="1" i="0" lang="en-US" sz="2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ubrir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"/>
          <p:cNvSpPr/>
          <p:nvPr/>
        </p:nvSpPr>
        <p:spPr>
          <a:xfrm>
            <a:off x="507950" y="2110975"/>
            <a:ext cx="81282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8750" spcFirstLastPara="1" rIns="0" wrap="square" tIns="0">
            <a:noAutofit/>
          </a:bodyPr>
          <a:lstStyle/>
          <a:p>
            <a:pPr indent="-158750" lvl="0" marL="158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E4053"/>
                </a:solidFill>
              </a:rPr>
              <a:t>Evolución</a:t>
            </a: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de la infraestructura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Cloud Computing: IaaS, PaaS, SaaS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Problemas que resuelven los contenedores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Introduccion a Docker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Contenedores vs </a:t>
            </a:r>
            <a:r>
              <a:rPr lang="en-US" sz="1600">
                <a:solidFill>
                  <a:srgbClr val="2E4053"/>
                </a:solidFill>
              </a:rPr>
              <a:t>Máquinas</a:t>
            </a: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Virtuales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Evolución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la Infraestructura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"/>
          <p:cNvSpPr/>
          <p:nvPr/>
        </p:nvSpPr>
        <p:spPr>
          <a:xfrm>
            <a:off x="507950" y="1050875"/>
            <a:ext cx="2167533" cy="3775174"/>
          </a:xfrm>
          <a:prstGeom prst="roundRect">
            <a:avLst>
              <a:gd fmla="val 468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3"/>
          <p:cNvCxnSpPr/>
          <p:nvPr/>
        </p:nvCxnSpPr>
        <p:spPr>
          <a:xfrm>
            <a:off x="507950" y="1079450"/>
            <a:ext cx="2167533" cy="0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3"/>
          <p:cNvSpPr/>
          <p:nvPr/>
        </p:nvSpPr>
        <p:spPr>
          <a:xfrm>
            <a:off x="680585" y="1298525"/>
            <a:ext cx="182226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Bare Metal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"/>
          <p:cNvSpPr/>
          <p:nvPr/>
        </p:nvSpPr>
        <p:spPr>
          <a:xfrm>
            <a:off x="680585" y="1663601"/>
            <a:ext cx="1822263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Servidores fisicos dedicados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"/>
          <p:cNvSpPr/>
          <p:nvPr/>
        </p:nvSpPr>
        <p:spPr>
          <a:xfrm>
            <a:off x="698450" y="2108002"/>
            <a:ext cx="178653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1 app = 1 servidor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Recursos desperdiciados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Escalado lento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"/>
          <p:cNvSpPr/>
          <p:nvPr/>
        </p:nvSpPr>
        <p:spPr>
          <a:xfrm>
            <a:off x="2929384" y="2762250"/>
            <a:ext cx="310896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"/>
          <p:cNvSpPr/>
          <p:nvPr/>
        </p:nvSpPr>
        <p:spPr>
          <a:xfrm>
            <a:off x="3488085" y="1050875"/>
            <a:ext cx="2167682" cy="3775174"/>
          </a:xfrm>
          <a:prstGeom prst="roundRect">
            <a:avLst>
              <a:gd fmla="val 468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3"/>
          <p:cNvCxnSpPr/>
          <p:nvPr/>
        </p:nvCxnSpPr>
        <p:spPr>
          <a:xfrm>
            <a:off x="3488085" y="1079450"/>
            <a:ext cx="2167682" cy="0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3"/>
          <p:cNvSpPr/>
          <p:nvPr/>
        </p:nvSpPr>
        <p:spPr>
          <a:xfrm>
            <a:off x="3660718" y="1298525"/>
            <a:ext cx="182241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26CE5"/>
                </a:solidFill>
              </a:rPr>
              <a:t>Virtualización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"/>
          <p:cNvSpPr/>
          <p:nvPr/>
        </p:nvSpPr>
        <p:spPr>
          <a:xfrm>
            <a:off x="3660718" y="1663601"/>
            <a:ext cx="182241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Multiples VMs por servidor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"/>
          <p:cNvSpPr/>
          <p:nvPr/>
        </p:nvSpPr>
        <p:spPr>
          <a:xfrm>
            <a:off x="3678585" y="2108002"/>
            <a:ext cx="178668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Mejor uso de recursos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Aislamiento por VM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Overhead de SO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"/>
          <p:cNvSpPr/>
          <p:nvPr/>
        </p:nvSpPr>
        <p:spPr>
          <a:xfrm>
            <a:off x="5909667" y="2762250"/>
            <a:ext cx="310896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"/>
          <p:cNvSpPr/>
          <p:nvPr/>
        </p:nvSpPr>
        <p:spPr>
          <a:xfrm>
            <a:off x="6468368" y="1050875"/>
            <a:ext cx="2167682" cy="3775174"/>
          </a:xfrm>
          <a:prstGeom prst="roundRect">
            <a:avLst>
              <a:gd fmla="val 468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3"/>
          <p:cNvCxnSpPr/>
          <p:nvPr/>
        </p:nvCxnSpPr>
        <p:spPr>
          <a:xfrm>
            <a:off x="6468368" y="1079450"/>
            <a:ext cx="2167682" cy="0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3"/>
          <p:cNvSpPr/>
          <p:nvPr/>
        </p:nvSpPr>
        <p:spPr>
          <a:xfrm>
            <a:off x="6641001" y="1298525"/>
            <a:ext cx="182241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Contenedores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6641001" y="1663601"/>
            <a:ext cx="182241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Apps empaquetadas ligeras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"/>
          <p:cNvSpPr/>
          <p:nvPr/>
        </p:nvSpPr>
        <p:spPr>
          <a:xfrm>
            <a:off x="6658868" y="2108002"/>
            <a:ext cx="178668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Arranque en segundos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Portabilidad total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Eficiencia maxima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 de Cloud Computing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507950" y="987326"/>
            <a:ext cx="2582317" cy="3902273"/>
          </a:xfrm>
          <a:prstGeom prst="roundRect">
            <a:avLst>
              <a:gd fmla="val 3934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4"/>
          <p:cNvCxnSpPr/>
          <p:nvPr/>
        </p:nvCxnSpPr>
        <p:spPr>
          <a:xfrm>
            <a:off x="536525" y="987326"/>
            <a:ext cx="0" cy="3902273"/>
          </a:xfrm>
          <a:prstGeom prst="straightConnector1">
            <a:avLst/>
          </a:prstGeom>
          <a:noFill/>
          <a:ln cap="flat" cmpd="sng" w="571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9" name="Google Shape;429;p4"/>
          <p:cNvSpPr/>
          <p:nvPr/>
        </p:nvSpPr>
        <p:spPr>
          <a:xfrm>
            <a:off x="755600" y="1177826"/>
            <a:ext cx="218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IaaS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"/>
          <p:cNvSpPr/>
          <p:nvPr/>
        </p:nvSpPr>
        <p:spPr>
          <a:xfrm>
            <a:off x="755600" y="1546027"/>
            <a:ext cx="21870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Infrastructure as a Service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"/>
          <p:cNvSpPr/>
          <p:nvPr/>
        </p:nvSpPr>
        <p:spPr>
          <a:xfrm>
            <a:off x="755600" y="1825377"/>
            <a:ext cx="2144167" cy="2410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Tu gestionas: SO, apps, datos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Proveedor: hardware, red, storage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5D6D7E"/>
                </a:solidFill>
              </a:rPr>
              <a:t>Máximo</a:t>
            </a: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control y flexibilidad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"/>
          <p:cNvSpPr/>
          <p:nvPr/>
        </p:nvSpPr>
        <p:spPr>
          <a:xfrm>
            <a:off x="755600" y="4362748"/>
            <a:ext cx="2144167" cy="336352"/>
          </a:xfrm>
          <a:prstGeom prst="roundRect">
            <a:avLst>
              <a:gd fmla="val 15103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"/>
          <p:cNvSpPr/>
          <p:nvPr/>
        </p:nvSpPr>
        <p:spPr>
          <a:xfrm>
            <a:off x="857101" y="4464248"/>
            <a:ext cx="197998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AWS EC2, Azure VM, GCP Compute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"/>
          <p:cNvSpPr/>
          <p:nvPr/>
        </p:nvSpPr>
        <p:spPr>
          <a:xfrm>
            <a:off x="3280767" y="987326"/>
            <a:ext cx="2582466" cy="3902273"/>
          </a:xfrm>
          <a:prstGeom prst="roundRect">
            <a:avLst>
              <a:gd fmla="val 3934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4"/>
          <p:cNvCxnSpPr/>
          <p:nvPr/>
        </p:nvCxnSpPr>
        <p:spPr>
          <a:xfrm>
            <a:off x="3309342" y="987326"/>
            <a:ext cx="0" cy="3902273"/>
          </a:xfrm>
          <a:prstGeom prst="straightConnector1">
            <a:avLst/>
          </a:prstGeom>
          <a:noFill/>
          <a:ln cap="flat" cmpd="sng" w="5715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4"/>
          <p:cNvSpPr/>
          <p:nvPr/>
        </p:nvSpPr>
        <p:spPr>
          <a:xfrm>
            <a:off x="3528417" y="1177826"/>
            <a:ext cx="218720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498DB"/>
                </a:solidFill>
                <a:latin typeface="Arial"/>
                <a:ea typeface="Arial"/>
                <a:cs typeface="Arial"/>
                <a:sym typeface="Arial"/>
              </a:rPr>
              <a:t>PaaS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"/>
          <p:cNvSpPr/>
          <p:nvPr/>
        </p:nvSpPr>
        <p:spPr>
          <a:xfrm>
            <a:off x="3528417" y="1546027"/>
            <a:ext cx="218720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Platform as a Service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"/>
          <p:cNvSpPr/>
          <p:nvPr/>
        </p:nvSpPr>
        <p:spPr>
          <a:xfrm>
            <a:off x="3528417" y="1825377"/>
            <a:ext cx="2144316" cy="227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Tu gestionas: apps y datos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Proveedor: SO, runtime, middleware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Enfocate en codigo, no infraestructura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"/>
          <p:cNvSpPr/>
          <p:nvPr/>
        </p:nvSpPr>
        <p:spPr>
          <a:xfrm>
            <a:off x="3528417" y="4229398"/>
            <a:ext cx="2144316" cy="469702"/>
          </a:xfrm>
          <a:prstGeom prst="roundRect">
            <a:avLst>
              <a:gd fmla="val 10815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"/>
          <p:cNvSpPr/>
          <p:nvPr/>
        </p:nvSpPr>
        <p:spPr>
          <a:xfrm>
            <a:off x="3629918" y="4330898"/>
            <a:ext cx="19801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Heroku, Google App Engine, Azure App Service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"/>
          <p:cNvSpPr/>
          <p:nvPr/>
        </p:nvSpPr>
        <p:spPr>
          <a:xfrm>
            <a:off x="6053733" y="987326"/>
            <a:ext cx="2582317" cy="3902273"/>
          </a:xfrm>
          <a:prstGeom prst="roundRect">
            <a:avLst>
              <a:gd fmla="val 3934" name="adj"/>
            </a:avLst>
          </a:prstGeom>
          <a:solidFill>
            <a:srgbClr val="F5EE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2" name="Google Shape;442;p4"/>
          <p:cNvCxnSpPr/>
          <p:nvPr/>
        </p:nvCxnSpPr>
        <p:spPr>
          <a:xfrm>
            <a:off x="6082308" y="987326"/>
            <a:ext cx="0" cy="3902273"/>
          </a:xfrm>
          <a:prstGeom prst="straightConnector1">
            <a:avLst/>
          </a:prstGeom>
          <a:noFill/>
          <a:ln cap="flat" cmpd="sng" w="5715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4"/>
          <p:cNvSpPr/>
          <p:nvPr/>
        </p:nvSpPr>
        <p:spPr>
          <a:xfrm>
            <a:off x="6301383" y="1177826"/>
            <a:ext cx="21870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SaaS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"/>
          <p:cNvSpPr/>
          <p:nvPr/>
        </p:nvSpPr>
        <p:spPr>
          <a:xfrm>
            <a:off x="6301383" y="1546027"/>
            <a:ext cx="21870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Software as a Service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"/>
          <p:cNvSpPr/>
          <p:nvPr/>
        </p:nvSpPr>
        <p:spPr>
          <a:xfrm>
            <a:off x="6301383" y="1825377"/>
            <a:ext cx="2144167" cy="2410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Tu gestionas: solo tus datos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Proveedor: toda la </a:t>
            </a:r>
            <a:r>
              <a:rPr lang="en-US" sz="1000">
                <a:solidFill>
                  <a:srgbClr val="5D6D7E"/>
                </a:solidFill>
              </a:rPr>
              <a:t>aplicación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Listo para usar via web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"/>
          <p:cNvSpPr/>
          <p:nvPr/>
        </p:nvSpPr>
        <p:spPr>
          <a:xfrm>
            <a:off x="6301383" y="4362748"/>
            <a:ext cx="2144167" cy="336352"/>
          </a:xfrm>
          <a:prstGeom prst="roundRect">
            <a:avLst>
              <a:gd fmla="val 15103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"/>
          <p:cNvSpPr/>
          <p:nvPr/>
        </p:nvSpPr>
        <p:spPr>
          <a:xfrm>
            <a:off x="6402884" y="4464248"/>
            <a:ext cx="197998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Gmail, Salesforce, Microsoft 365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"/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"/>
          <p:cNvSpPr/>
          <p:nvPr/>
        </p:nvSpPr>
        <p:spPr>
          <a:xfrm>
            <a:off x="507950" y="152400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Contenedores vs </a:t>
            </a:r>
            <a:r>
              <a:rPr b="1" lang="en-US" sz="2200">
                <a:solidFill>
                  <a:srgbClr val="FFFFFF"/>
                </a:solidFill>
              </a:rPr>
              <a:t>Máquinas</a:t>
            </a: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Virtuales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"/>
          <p:cNvSpPr/>
          <p:nvPr/>
        </p:nvSpPr>
        <p:spPr>
          <a:xfrm>
            <a:off x="468898" y="819150"/>
            <a:ext cx="3983355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E74C3C"/>
                </a:solidFill>
              </a:rPr>
              <a:t>Máquinas</a:t>
            </a:r>
            <a:r>
              <a:rPr b="1" i="0" lang="en-US" sz="14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 Virtuales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"/>
          <p:cNvSpPr/>
          <p:nvPr/>
        </p:nvSpPr>
        <p:spPr>
          <a:xfrm>
            <a:off x="507950" y="1155650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5DA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"/>
          <p:cNvSpPr/>
          <p:nvPr/>
        </p:nvSpPr>
        <p:spPr>
          <a:xfrm>
            <a:off x="546622" y="1231850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"/>
          <p:cNvSpPr/>
          <p:nvPr/>
        </p:nvSpPr>
        <p:spPr>
          <a:xfrm>
            <a:off x="507950" y="1466701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48C9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"/>
          <p:cNvSpPr/>
          <p:nvPr/>
        </p:nvSpPr>
        <p:spPr>
          <a:xfrm>
            <a:off x="546622" y="1542901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Bins/Libs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"/>
          <p:cNvSpPr/>
          <p:nvPr/>
        </p:nvSpPr>
        <p:spPr>
          <a:xfrm>
            <a:off x="507950" y="1777752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"/>
          <p:cNvSpPr/>
          <p:nvPr/>
        </p:nvSpPr>
        <p:spPr>
          <a:xfrm>
            <a:off x="546622" y="1853952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"/>
          <p:cNvSpPr/>
          <p:nvPr/>
        </p:nvSpPr>
        <p:spPr>
          <a:xfrm>
            <a:off x="507950" y="2088803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5DA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"/>
          <p:cNvSpPr/>
          <p:nvPr/>
        </p:nvSpPr>
        <p:spPr>
          <a:xfrm>
            <a:off x="546622" y="2165003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B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"/>
          <p:cNvSpPr/>
          <p:nvPr/>
        </p:nvSpPr>
        <p:spPr>
          <a:xfrm>
            <a:off x="507950" y="2399854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48C9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>
            <a:off x="546622" y="2476054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Bins/Libs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>
            <a:off x="507950" y="2710904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"/>
          <p:cNvSpPr/>
          <p:nvPr/>
        </p:nvSpPr>
        <p:spPr>
          <a:xfrm>
            <a:off x="546622" y="2787104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>
            <a:off x="507950" y="3021955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"/>
          <p:cNvSpPr/>
          <p:nvPr/>
        </p:nvSpPr>
        <p:spPr>
          <a:xfrm>
            <a:off x="546622" y="3098155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Hypervisor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"/>
          <p:cNvSpPr/>
          <p:nvPr/>
        </p:nvSpPr>
        <p:spPr>
          <a:xfrm>
            <a:off x="507950" y="3333006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E74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"/>
          <p:cNvSpPr/>
          <p:nvPr/>
        </p:nvSpPr>
        <p:spPr>
          <a:xfrm>
            <a:off x="546622" y="3409206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"/>
          <p:cNvSpPr/>
          <p:nvPr/>
        </p:nvSpPr>
        <p:spPr>
          <a:xfrm>
            <a:off x="507950" y="3644057"/>
            <a:ext cx="3905250" cy="285750"/>
          </a:xfrm>
          <a:prstGeom prst="roundRect">
            <a:avLst>
              <a:gd fmla="val 13333" name="adj"/>
            </a:avLst>
          </a:pr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"/>
          <p:cNvSpPr/>
          <p:nvPr/>
        </p:nvSpPr>
        <p:spPr>
          <a:xfrm>
            <a:off x="546622" y="3720257"/>
            <a:ext cx="382790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Infraestructura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"/>
          <p:cNvSpPr/>
          <p:nvPr/>
        </p:nvSpPr>
        <p:spPr>
          <a:xfrm>
            <a:off x="507950" y="4349948"/>
            <a:ext cx="3905250" cy="603052"/>
          </a:xfrm>
          <a:prstGeom prst="roundRect">
            <a:avLst>
              <a:gd fmla="val 8424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"/>
          <p:cNvSpPr/>
          <p:nvPr/>
        </p:nvSpPr>
        <p:spPr>
          <a:xfrm>
            <a:off x="609451" y="4451449"/>
            <a:ext cx="370224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SO completo por VM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Aislamiento total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Arranque: minutos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"/>
          <p:cNvSpPr/>
          <p:nvPr/>
        </p:nvSpPr>
        <p:spPr>
          <a:xfrm>
            <a:off x="4691597" y="819150"/>
            <a:ext cx="3983507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Contenedores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"/>
          <p:cNvSpPr/>
          <p:nvPr/>
        </p:nvSpPr>
        <p:spPr>
          <a:xfrm>
            <a:off x="4730651" y="1155650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5DA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"/>
          <p:cNvSpPr/>
          <p:nvPr/>
        </p:nvSpPr>
        <p:spPr>
          <a:xfrm>
            <a:off x="4769321" y="1231850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"/>
          <p:cNvSpPr/>
          <p:nvPr/>
        </p:nvSpPr>
        <p:spPr>
          <a:xfrm>
            <a:off x="4730651" y="1466701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48C9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"/>
          <p:cNvSpPr/>
          <p:nvPr/>
        </p:nvSpPr>
        <p:spPr>
          <a:xfrm>
            <a:off x="4769321" y="1542901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Bins/Libs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"/>
          <p:cNvSpPr/>
          <p:nvPr/>
        </p:nvSpPr>
        <p:spPr>
          <a:xfrm>
            <a:off x="4730651" y="1777752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5DA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"/>
          <p:cNvSpPr/>
          <p:nvPr/>
        </p:nvSpPr>
        <p:spPr>
          <a:xfrm>
            <a:off x="4769321" y="1853952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B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"/>
          <p:cNvSpPr/>
          <p:nvPr/>
        </p:nvSpPr>
        <p:spPr>
          <a:xfrm>
            <a:off x="4730651" y="2088803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48C9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"/>
          <p:cNvSpPr/>
          <p:nvPr/>
        </p:nvSpPr>
        <p:spPr>
          <a:xfrm>
            <a:off x="4769321" y="2165003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Bins/Libs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"/>
          <p:cNvSpPr/>
          <p:nvPr/>
        </p:nvSpPr>
        <p:spPr>
          <a:xfrm>
            <a:off x="4730651" y="2399854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5DAD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"/>
          <p:cNvSpPr/>
          <p:nvPr/>
        </p:nvSpPr>
        <p:spPr>
          <a:xfrm>
            <a:off x="4769321" y="2476054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C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"/>
          <p:cNvSpPr/>
          <p:nvPr/>
        </p:nvSpPr>
        <p:spPr>
          <a:xfrm>
            <a:off x="4730651" y="2710904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48C9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"/>
          <p:cNvSpPr/>
          <p:nvPr/>
        </p:nvSpPr>
        <p:spPr>
          <a:xfrm>
            <a:off x="4769321" y="2787104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Bins/Libs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"/>
          <p:cNvSpPr/>
          <p:nvPr/>
        </p:nvSpPr>
        <p:spPr>
          <a:xfrm>
            <a:off x="4730651" y="3021955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"/>
          <p:cNvSpPr/>
          <p:nvPr/>
        </p:nvSpPr>
        <p:spPr>
          <a:xfrm>
            <a:off x="4769321" y="3098155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 Runtime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"/>
          <p:cNvSpPr/>
          <p:nvPr/>
        </p:nvSpPr>
        <p:spPr>
          <a:xfrm>
            <a:off x="4730651" y="3333006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E74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"/>
          <p:cNvSpPr/>
          <p:nvPr/>
        </p:nvSpPr>
        <p:spPr>
          <a:xfrm>
            <a:off x="4769321" y="3409206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"/>
          <p:cNvSpPr/>
          <p:nvPr/>
        </p:nvSpPr>
        <p:spPr>
          <a:xfrm>
            <a:off x="4730651" y="3644057"/>
            <a:ext cx="3905399" cy="285750"/>
          </a:xfrm>
          <a:prstGeom prst="roundRect">
            <a:avLst>
              <a:gd fmla="val 13333" name="adj"/>
            </a:avLst>
          </a:pr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"/>
          <p:cNvSpPr/>
          <p:nvPr/>
        </p:nvSpPr>
        <p:spPr>
          <a:xfrm>
            <a:off x="4769321" y="3720257"/>
            <a:ext cx="382805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Infraestructura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"/>
          <p:cNvSpPr/>
          <p:nvPr/>
        </p:nvSpPr>
        <p:spPr>
          <a:xfrm>
            <a:off x="4730651" y="4349948"/>
            <a:ext cx="3905399" cy="603052"/>
          </a:xfrm>
          <a:prstGeom prst="roundRect">
            <a:avLst>
              <a:gd fmla="val 8424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4832152" y="4451449"/>
            <a:ext cx="370239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Comparten kernel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Aislamiento proceso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Arranque: segundos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c30fc964eb_0_114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3c30fc964eb_0_114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3c30fc964eb_0_114"/>
          <p:cNvSpPr/>
          <p:nvPr/>
        </p:nvSpPr>
        <p:spPr>
          <a:xfrm>
            <a:off x="507950" y="987326"/>
            <a:ext cx="4547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i="0" lang="en-US" sz="2000" u="none" cap="none" strike="noStrike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Qu</a:t>
            </a:r>
            <a:r>
              <a:rPr b="1" lang="en-US" sz="2000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1" i="0" lang="en-US" sz="2000" u="none" cap="none" strike="noStrike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b="1" lang="en-US" sz="2000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el kernel?</a:t>
            </a:r>
            <a:endParaRPr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g3c30fc964eb_0_114"/>
          <p:cNvSpPr/>
          <p:nvPr/>
        </p:nvSpPr>
        <p:spPr>
          <a:xfrm>
            <a:off x="507950" y="1473100"/>
            <a:ext cx="34416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3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 kernel es el núcleo fundamental del sistema operativo, actuando como un puente entre el hardware de la computadora (CPU, memoria, dispositivos) y el software (aplicaciones, programas) que se ejecuta sobre él, gestionando recursos, procesos y permitiendo la comunicación entre ambos niveles para un funcionamiento eficiente y seguro, siendo una pieza clave de código abierto.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6" name="Google Shape;506;g3c30fc964e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358" y="987325"/>
            <a:ext cx="4642394" cy="36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3c30fc964eb_0_114"/>
          <p:cNvSpPr/>
          <p:nvPr/>
        </p:nvSpPr>
        <p:spPr>
          <a:xfrm>
            <a:off x="507950" y="152400"/>
            <a:ext cx="8290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Conceptos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Introduccion a Docker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"/>
          <p:cNvSpPr/>
          <p:nvPr/>
        </p:nvSpPr>
        <p:spPr>
          <a:xfrm>
            <a:off x="507950" y="987326"/>
            <a:ext cx="454700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i="0" lang="en-US" sz="2000" u="none" cap="none" strike="noStrike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Qu</a:t>
            </a:r>
            <a:r>
              <a:rPr b="1" lang="en-US" sz="2000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1" i="0" lang="en-US" sz="2000" u="none" cap="none" strike="noStrike">
                <a:solidFill>
                  <a:srgbClr val="0DB7ED"/>
                </a:solidFill>
                <a:latin typeface="Montserrat"/>
                <a:ea typeface="Montserrat"/>
                <a:cs typeface="Montserrat"/>
                <a:sym typeface="Montserrat"/>
              </a:rPr>
              <a:t> es Docker?</a:t>
            </a:r>
            <a:endParaRPr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"/>
          <p:cNvSpPr/>
          <p:nvPr/>
        </p:nvSpPr>
        <p:spPr>
          <a:xfrm>
            <a:off x="507950" y="1473101"/>
            <a:ext cx="4547006" cy="742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300"/>
              <a:buFont typeface="Arial"/>
              <a:buNone/>
            </a:pPr>
            <a:r>
              <a:rPr i="0" lang="en-US" sz="1300" u="none" cap="none" strike="noStrike">
                <a:solidFill>
                  <a:srgbClr val="2E4053"/>
                </a:solidFill>
                <a:latin typeface="Montserrat"/>
                <a:ea typeface="Montserrat"/>
                <a:cs typeface="Montserrat"/>
                <a:sym typeface="Montserrat"/>
              </a:rPr>
              <a:t>Plataforma para desarrollar, enviar y ejecutar aplicaciones en contenedores. Empaqueta tu app con todas sus dependencias.</a:t>
            </a:r>
            <a:endParaRPr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6"/>
          <p:cNvSpPr/>
          <p:nvPr/>
        </p:nvSpPr>
        <p:spPr>
          <a:xfrm>
            <a:off x="507950" y="2406104"/>
            <a:ext cx="1401217" cy="1339155"/>
          </a:xfrm>
          <a:prstGeom prst="roundRect">
            <a:avLst>
              <a:gd fmla="val 56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6"/>
          <p:cNvCxnSpPr/>
          <p:nvPr/>
        </p:nvCxnSpPr>
        <p:spPr>
          <a:xfrm>
            <a:off x="507950" y="2425154"/>
            <a:ext cx="1401217" cy="0"/>
          </a:xfrm>
          <a:prstGeom prst="straightConnector1">
            <a:avLst/>
          </a:prstGeom>
          <a:noFill/>
          <a:ln cap="flat" cmpd="sng" w="38100">
            <a:solidFill>
              <a:srgbClr val="0DB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6"/>
          <p:cNvSpPr/>
          <p:nvPr/>
        </p:nvSpPr>
        <p:spPr>
          <a:xfrm>
            <a:off x="660350" y="2596604"/>
            <a:ext cx="111834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B7ED"/>
                </a:solidFill>
                <a:latin typeface="Arial"/>
                <a:ea typeface="Arial"/>
                <a:cs typeface="Arial"/>
                <a:sym typeface="Arial"/>
              </a:rPr>
              <a:t>Imagen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"/>
          <p:cNvSpPr/>
          <p:nvPr/>
        </p:nvSpPr>
        <p:spPr>
          <a:xfrm>
            <a:off x="660350" y="2831455"/>
            <a:ext cx="1118345" cy="761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Plantilla de solo lectura con instrucciones para crear contenedor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"/>
          <p:cNvSpPr/>
          <p:nvPr/>
        </p:nvSpPr>
        <p:spPr>
          <a:xfrm>
            <a:off x="2036118" y="2406104"/>
            <a:ext cx="1401366" cy="1339155"/>
          </a:xfrm>
          <a:prstGeom prst="roundRect">
            <a:avLst>
              <a:gd fmla="val 56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6"/>
          <p:cNvCxnSpPr/>
          <p:nvPr/>
        </p:nvCxnSpPr>
        <p:spPr>
          <a:xfrm>
            <a:off x="2036118" y="2425154"/>
            <a:ext cx="1401366" cy="0"/>
          </a:xfrm>
          <a:prstGeom prst="straightConnector1">
            <a:avLst/>
          </a:prstGeom>
          <a:noFill/>
          <a:ln cap="flat" cmpd="sng" w="38100">
            <a:solidFill>
              <a:srgbClr val="0DB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6"/>
          <p:cNvSpPr/>
          <p:nvPr/>
        </p:nvSpPr>
        <p:spPr>
          <a:xfrm>
            <a:off x="2188518" y="2596604"/>
            <a:ext cx="11184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B7ED"/>
                </a:solidFill>
                <a:latin typeface="Arial"/>
                <a:ea typeface="Arial"/>
                <a:cs typeface="Arial"/>
                <a:sym typeface="Arial"/>
              </a:rPr>
              <a:t>Contenedor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"/>
          <p:cNvSpPr/>
          <p:nvPr/>
        </p:nvSpPr>
        <p:spPr>
          <a:xfrm>
            <a:off x="2188518" y="2831455"/>
            <a:ext cx="1118497" cy="5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Instancia ejecutable de una imagen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"/>
          <p:cNvSpPr/>
          <p:nvPr/>
        </p:nvSpPr>
        <p:spPr>
          <a:xfrm>
            <a:off x="3564434" y="2406104"/>
            <a:ext cx="1401366" cy="1339155"/>
          </a:xfrm>
          <a:prstGeom prst="roundRect">
            <a:avLst>
              <a:gd fmla="val 56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6"/>
          <p:cNvCxnSpPr/>
          <p:nvPr/>
        </p:nvCxnSpPr>
        <p:spPr>
          <a:xfrm>
            <a:off x="3564434" y="2425154"/>
            <a:ext cx="1401366" cy="0"/>
          </a:xfrm>
          <a:prstGeom prst="straightConnector1">
            <a:avLst/>
          </a:prstGeom>
          <a:noFill/>
          <a:ln cap="flat" cmpd="sng" w="38100">
            <a:solidFill>
              <a:srgbClr val="0DB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6"/>
          <p:cNvSpPr/>
          <p:nvPr/>
        </p:nvSpPr>
        <p:spPr>
          <a:xfrm>
            <a:off x="3716834" y="2596604"/>
            <a:ext cx="11184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DB7ED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"/>
          <p:cNvSpPr/>
          <p:nvPr/>
        </p:nvSpPr>
        <p:spPr>
          <a:xfrm>
            <a:off x="3716834" y="2831455"/>
            <a:ext cx="1118497" cy="571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Repositorio de imagenes (Docker Hub)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6"/>
          <p:cNvSpPr/>
          <p:nvPr/>
        </p:nvSpPr>
        <p:spPr>
          <a:xfrm>
            <a:off x="5283250" y="987326"/>
            <a:ext cx="3352800" cy="3902273"/>
          </a:xfrm>
          <a:prstGeom prst="roundRect">
            <a:avLst>
              <a:gd fmla="val 3030" name="adj"/>
            </a:avLst>
          </a:prstGeom>
          <a:solidFill>
            <a:srgbClr val="2C3E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"/>
          <p:cNvSpPr/>
          <p:nvPr/>
        </p:nvSpPr>
        <p:spPr>
          <a:xfrm>
            <a:off x="5473750" y="1177826"/>
            <a:ext cx="303123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DB7ED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DB7ED"/>
                </a:solidFill>
                <a:latin typeface="Arial"/>
                <a:ea typeface="Arial"/>
                <a:cs typeface="Arial"/>
                <a:sym typeface="Arial"/>
              </a:rPr>
              <a:t>Comandos </a:t>
            </a:r>
            <a:r>
              <a:rPr b="1" lang="en-US">
                <a:solidFill>
                  <a:srgbClr val="0DB7ED"/>
                </a:solidFill>
              </a:rPr>
              <a:t>Básicos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"/>
          <p:cNvSpPr/>
          <p:nvPr/>
        </p:nvSpPr>
        <p:spPr>
          <a:xfrm>
            <a:off x="5473750" y="1539776"/>
            <a:ext cx="2971800" cy="488752"/>
          </a:xfrm>
          <a:prstGeom prst="roundRect">
            <a:avLst>
              <a:gd fmla="val 10394" name="adj"/>
            </a:avLst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"/>
          <p:cNvSpPr/>
          <p:nvPr/>
        </p:nvSpPr>
        <p:spPr>
          <a:xfrm>
            <a:off x="5575250" y="1641277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docker pull nginx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"/>
          <p:cNvSpPr/>
          <p:nvPr/>
        </p:nvSpPr>
        <p:spPr>
          <a:xfrm>
            <a:off x="5575250" y="1784152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Descargar imagen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"/>
          <p:cNvSpPr/>
          <p:nvPr/>
        </p:nvSpPr>
        <p:spPr>
          <a:xfrm>
            <a:off x="5473750" y="2130028"/>
            <a:ext cx="2971800" cy="488752"/>
          </a:xfrm>
          <a:prstGeom prst="roundRect">
            <a:avLst>
              <a:gd fmla="val 10394" name="adj"/>
            </a:avLst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"/>
          <p:cNvSpPr/>
          <p:nvPr/>
        </p:nvSpPr>
        <p:spPr>
          <a:xfrm>
            <a:off x="5575250" y="2231529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nginx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"/>
          <p:cNvSpPr/>
          <p:nvPr/>
        </p:nvSpPr>
        <p:spPr>
          <a:xfrm>
            <a:off x="5575250" y="2374404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Ejecutar contenedor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"/>
          <p:cNvSpPr/>
          <p:nvPr/>
        </p:nvSpPr>
        <p:spPr>
          <a:xfrm>
            <a:off x="5473750" y="2720280"/>
            <a:ext cx="2971800" cy="488752"/>
          </a:xfrm>
          <a:prstGeom prst="roundRect">
            <a:avLst>
              <a:gd fmla="val 10394" name="adj"/>
            </a:avLst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"/>
          <p:cNvSpPr/>
          <p:nvPr/>
        </p:nvSpPr>
        <p:spPr>
          <a:xfrm>
            <a:off x="5575250" y="2821781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docker ps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"/>
          <p:cNvSpPr/>
          <p:nvPr/>
        </p:nvSpPr>
        <p:spPr>
          <a:xfrm>
            <a:off x="5575250" y="2964656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Listar contenedores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"/>
          <p:cNvSpPr/>
          <p:nvPr/>
        </p:nvSpPr>
        <p:spPr>
          <a:xfrm>
            <a:off x="5473750" y="3310533"/>
            <a:ext cx="2971800" cy="488752"/>
          </a:xfrm>
          <a:prstGeom prst="roundRect">
            <a:avLst>
              <a:gd fmla="val 10394" name="adj"/>
            </a:avLst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"/>
          <p:cNvSpPr/>
          <p:nvPr/>
        </p:nvSpPr>
        <p:spPr>
          <a:xfrm>
            <a:off x="5575250" y="3412034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docker stop &lt;id&gt;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"/>
          <p:cNvSpPr/>
          <p:nvPr/>
        </p:nvSpPr>
        <p:spPr>
          <a:xfrm>
            <a:off x="5575250" y="3554909"/>
            <a:ext cx="282417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CC71"/>
              </a:buClr>
              <a:buSzPts val="1000"/>
              <a:buFont typeface="Courier New"/>
              <a:buNone/>
            </a:pPr>
            <a:r>
              <a:rPr b="0" i="0" lang="en-US" sz="1000" u="none" cap="none" strike="noStrike">
                <a:solidFill>
                  <a:srgbClr val="2ECC71"/>
                </a:solidFill>
                <a:latin typeface="Courier New"/>
                <a:ea typeface="Courier New"/>
                <a:cs typeface="Courier New"/>
                <a:sym typeface="Courier New"/>
              </a:rPr>
              <a:t>Detener contenedor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3c30fc964eb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550" y="1008350"/>
            <a:ext cx="2844900" cy="39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6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"/>
          <p:cNvSpPr/>
          <p:nvPr/>
        </p:nvSpPr>
        <p:spPr>
          <a:xfrm>
            <a:off x="0" y="0"/>
            <a:ext cx="9144000" cy="1152227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"/>
          <p:cNvSpPr/>
          <p:nvPr/>
        </p:nvSpPr>
        <p:spPr>
          <a:xfrm>
            <a:off x="507950" y="253901"/>
            <a:ext cx="8290661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Modulo 2: Introduccion a Kubernetes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507950" y="688777"/>
            <a:ext cx="829066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ECBFA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ECBFA"/>
                </a:solidFill>
                <a:latin typeface="Arial"/>
                <a:ea typeface="Arial"/>
                <a:cs typeface="Arial"/>
                <a:sym typeface="Arial"/>
              </a:rPr>
              <a:t>Objetivo: Entender que es Kubernetes y para que se utiliza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7"/>
          <p:cNvSpPr/>
          <p:nvPr/>
        </p:nvSpPr>
        <p:spPr>
          <a:xfrm>
            <a:off x="507950" y="1533227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Temas a </a:t>
            </a:r>
            <a:r>
              <a:rPr b="1" lang="en-US" sz="2200">
                <a:solidFill>
                  <a:srgbClr val="1C2833"/>
                </a:solidFill>
              </a:rPr>
              <a:t>c</a:t>
            </a:r>
            <a:r>
              <a:rPr b="1" i="0" lang="en-US" sz="2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ubrir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"/>
          <p:cNvSpPr/>
          <p:nvPr/>
        </p:nvSpPr>
        <p:spPr>
          <a:xfrm>
            <a:off x="507950" y="2110978"/>
            <a:ext cx="8128099" cy="2234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8750" spcFirstLastPara="1" rIns="0" wrap="square" tIns="0">
            <a:noAutofit/>
          </a:bodyPr>
          <a:lstStyle/>
          <a:p>
            <a:pPr indent="-158750" lvl="0" marL="158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2E4053"/>
                </a:solidFill>
              </a:rPr>
              <a:t>¿</a:t>
            </a: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Qu</a:t>
            </a:r>
            <a:r>
              <a:rPr lang="en-US" sz="1600">
                <a:solidFill>
                  <a:srgbClr val="2E4053"/>
                </a:solidFill>
              </a:rPr>
              <a:t>é</a:t>
            </a: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es Kubernetes?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Casos de uso en la industria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Arquitectura general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Componentes principales del cluster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8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¿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</a:t>
            </a:r>
            <a:r>
              <a:rPr b="1" lang="en-US" sz="2400">
                <a:solidFill>
                  <a:srgbClr val="FFFFFF"/>
                </a:solidFill>
              </a:rPr>
              <a:t>é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es Kubernetes?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8"/>
          <p:cNvSpPr/>
          <p:nvPr/>
        </p:nvSpPr>
        <p:spPr>
          <a:xfrm>
            <a:off x="507950" y="1050875"/>
            <a:ext cx="3951021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K8s = Orquestador de Contenedores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8"/>
          <p:cNvSpPr/>
          <p:nvPr/>
        </p:nvSpPr>
        <p:spPr>
          <a:xfrm>
            <a:off x="507950" y="1831925"/>
            <a:ext cx="3951021" cy="853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Sistema de </a:t>
            </a:r>
            <a:r>
              <a:rPr lang="en-US">
                <a:solidFill>
                  <a:srgbClr val="2E4053"/>
                </a:solidFill>
              </a:rPr>
              <a:t>código</a:t>
            </a:r>
            <a:r>
              <a:rPr b="0" i="0" lang="en-US" sz="14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abierto para automatizar el despliegue, escalado y </a:t>
            </a:r>
            <a:r>
              <a:rPr lang="en-US">
                <a:solidFill>
                  <a:srgbClr val="2E4053"/>
                </a:solidFill>
              </a:rPr>
              <a:t>gestión</a:t>
            </a:r>
            <a:r>
              <a:rPr b="0" i="0" lang="en-US" sz="14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de aplicaciones en contenedores.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8"/>
          <p:cNvSpPr/>
          <p:nvPr/>
        </p:nvSpPr>
        <p:spPr>
          <a:xfrm>
            <a:off x="507950" y="2939504"/>
            <a:ext cx="3873550" cy="1353145"/>
          </a:xfrm>
          <a:prstGeom prst="roundRect">
            <a:avLst>
              <a:gd fmla="val 5631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p8"/>
          <p:cNvCxnSpPr/>
          <p:nvPr/>
        </p:nvCxnSpPr>
        <p:spPr>
          <a:xfrm>
            <a:off x="531763" y="2939504"/>
            <a:ext cx="0" cy="1353145"/>
          </a:xfrm>
          <a:prstGeom prst="straightConnector1">
            <a:avLst/>
          </a:prstGeom>
          <a:noFill/>
          <a:ln cap="flat" cmpd="sng" w="47625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8"/>
          <p:cNvSpPr/>
          <p:nvPr/>
        </p:nvSpPr>
        <p:spPr>
          <a:xfrm>
            <a:off x="746075" y="3130004"/>
            <a:ext cx="3513823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Origen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8"/>
          <p:cNvSpPr/>
          <p:nvPr/>
        </p:nvSpPr>
        <p:spPr>
          <a:xfrm>
            <a:off x="746075" y="3431530"/>
            <a:ext cx="3513823" cy="670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Creado por Google en 2014, basado en 15 </a:t>
            </a:r>
            <a:r>
              <a:rPr lang="en-US" sz="1100">
                <a:solidFill>
                  <a:srgbClr val="5D6D7E"/>
                </a:solidFill>
              </a:rPr>
              <a:t>años</a:t>
            </a:r>
            <a:r>
              <a:rPr b="0" i="0" lang="en-US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de experiencia con Borg. Ahora mantenido por la CNCF (Cloud Native Computing Foundation).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"/>
          <p:cNvSpPr/>
          <p:nvPr/>
        </p:nvSpPr>
        <p:spPr>
          <a:xfrm>
            <a:off x="4762500" y="1050875"/>
            <a:ext cx="395102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1C2833"/>
                </a:solidFill>
              </a:rPr>
              <a:t>¿</a:t>
            </a:r>
            <a:r>
              <a:rPr b="1" i="0" lang="en-US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Qu</a:t>
            </a:r>
            <a:r>
              <a:rPr b="1" lang="en-US" sz="1600">
                <a:solidFill>
                  <a:srgbClr val="1C2833"/>
                </a:solidFill>
              </a:rPr>
              <a:t>é</a:t>
            </a:r>
            <a:r>
              <a:rPr b="1" i="0" lang="en-US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600">
                <a:solidFill>
                  <a:srgbClr val="1C2833"/>
                </a:solidFill>
              </a:rPr>
              <a:t>r</a:t>
            </a:r>
            <a:r>
              <a:rPr b="1" i="0" lang="en-US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esuelve?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"/>
          <p:cNvSpPr/>
          <p:nvPr/>
        </p:nvSpPr>
        <p:spPr>
          <a:xfrm>
            <a:off x="4762500" y="1479500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8"/>
          <p:cNvSpPr/>
          <p:nvPr/>
        </p:nvSpPr>
        <p:spPr>
          <a:xfrm>
            <a:off x="4872484" y="1546175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8"/>
          <p:cNvSpPr/>
          <p:nvPr/>
        </p:nvSpPr>
        <p:spPr>
          <a:xfrm>
            <a:off x="5194250" y="1479500"/>
            <a:ext cx="256990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Despliegue automatizado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"/>
          <p:cNvSpPr/>
          <p:nvPr/>
        </p:nvSpPr>
        <p:spPr>
          <a:xfrm>
            <a:off x="5194250" y="1689050"/>
            <a:ext cx="2569902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Despliega contenedores donde hay recursos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"/>
          <p:cNvSpPr/>
          <p:nvPr/>
        </p:nvSpPr>
        <p:spPr>
          <a:xfrm>
            <a:off x="4762500" y="1984325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"/>
          <p:cNvSpPr/>
          <p:nvPr/>
        </p:nvSpPr>
        <p:spPr>
          <a:xfrm>
            <a:off x="4872484" y="2051000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"/>
          <p:cNvSpPr/>
          <p:nvPr/>
        </p:nvSpPr>
        <p:spPr>
          <a:xfrm>
            <a:off x="5194250" y="1984325"/>
            <a:ext cx="222424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Escalado automatico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"/>
          <p:cNvSpPr/>
          <p:nvPr/>
        </p:nvSpPr>
        <p:spPr>
          <a:xfrm>
            <a:off x="5194250" y="2193875"/>
            <a:ext cx="2224242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Mas o menos replicas segun demanda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"/>
          <p:cNvSpPr/>
          <p:nvPr/>
        </p:nvSpPr>
        <p:spPr>
          <a:xfrm>
            <a:off x="4762500" y="2489150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"/>
          <p:cNvSpPr/>
          <p:nvPr/>
        </p:nvSpPr>
        <p:spPr>
          <a:xfrm>
            <a:off x="4872484" y="2555825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"/>
          <p:cNvSpPr/>
          <p:nvPr/>
        </p:nvSpPr>
        <p:spPr>
          <a:xfrm>
            <a:off x="5194250" y="2489150"/>
            <a:ext cx="172040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Self-healing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"/>
          <p:cNvSpPr/>
          <p:nvPr/>
        </p:nvSpPr>
        <p:spPr>
          <a:xfrm>
            <a:off x="5194250" y="2698700"/>
            <a:ext cx="172040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Reinicia contenedores fallidos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"/>
          <p:cNvSpPr/>
          <p:nvPr/>
        </p:nvSpPr>
        <p:spPr>
          <a:xfrm>
            <a:off x="4762500" y="2993975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"/>
          <p:cNvSpPr/>
          <p:nvPr/>
        </p:nvSpPr>
        <p:spPr>
          <a:xfrm>
            <a:off x="4872484" y="3060650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8"/>
          <p:cNvSpPr/>
          <p:nvPr/>
        </p:nvSpPr>
        <p:spPr>
          <a:xfrm>
            <a:off x="5194250" y="2993975"/>
            <a:ext cx="206575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Service discovery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"/>
          <p:cNvSpPr/>
          <p:nvPr/>
        </p:nvSpPr>
        <p:spPr>
          <a:xfrm>
            <a:off x="5194250" y="3203525"/>
            <a:ext cx="2065758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Los servicios se encuentran entre </a:t>
            </a:r>
            <a:r>
              <a:rPr lang="en-US" sz="1000">
                <a:solidFill>
                  <a:srgbClr val="7F8C8D"/>
                </a:solidFill>
              </a:rPr>
              <a:t>sí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c2fa3d1b77_0_128"/>
          <p:cNvSpPr txBox="1"/>
          <p:nvPr>
            <p:ph type="title"/>
          </p:nvPr>
        </p:nvSpPr>
        <p:spPr>
          <a:xfrm>
            <a:off x="1289400" y="-141375"/>
            <a:ext cx="65652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Integrantes del KCD Guadalajara</a:t>
            </a:r>
            <a:endParaRPr/>
          </a:p>
        </p:txBody>
      </p:sp>
      <p:pic>
        <p:nvPicPr>
          <p:cNvPr id="318" name="Google Shape;318;g3c2fa3d1b77_0_128" title="Captura de pantalla 2026-02-02 1403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150" y="685075"/>
            <a:ext cx="3751699" cy="41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c2fa3d1b77_0_128"/>
          <p:cNvSpPr txBox="1"/>
          <p:nvPr/>
        </p:nvSpPr>
        <p:spPr>
          <a:xfrm>
            <a:off x="0" y="300175"/>
            <a:ext cx="886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KCD Guadalajara 2026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c30fc964eb_1_0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c30fc964eb_1_0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 del proyecto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de 55 000 estrellas en Github.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de 2000 colaboradores en K8s Core.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repositorio más comentado con diferencia.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de 70 000 usuarios en Slack Team.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c30fc964eb_1_0"/>
          <p:cNvSpPr txBox="1"/>
          <p:nvPr>
            <p:ph idx="4294967295" type="body"/>
          </p:nvPr>
        </p:nvSpPr>
        <p:spPr>
          <a:xfrm>
            <a:off x="2907950" y="43912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Kubernetes stats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c30fc964eb_0_227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3c30fc964eb_0_227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Tipos de Orquestadores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g3c30fc964eb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62" y="929025"/>
            <a:ext cx="7048976" cy="3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"/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9"/>
          <p:cNvSpPr/>
          <p:nvPr/>
        </p:nvSpPr>
        <p:spPr>
          <a:xfrm>
            <a:off x="507950" y="152400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Casos de Uso en la Industria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9"/>
          <p:cNvSpPr/>
          <p:nvPr/>
        </p:nvSpPr>
        <p:spPr>
          <a:xfrm>
            <a:off x="507950" y="781050"/>
            <a:ext cx="829066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326CE5"/>
                </a:solidFill>
              </a:rPr>
              <a:t>¿</a:t>
            </a: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Por qu</a:t>
            </a:r>
            <a:r>
              <a:rPr b="1" lang="en-US">
                <a:solidFill>
                  <a:srgbClr val="326CE5"/>
                </a:solidFill>
              </a:rPr>
              <a:t>é</a:t>
            </a: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 las empresas usan Kubernetes?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507950" y="1117550"/>
            <a:ext cx="1955899" cy="3245197"/>
          </a:xfrm>
          <a:prstGeom prst="roundRect">
            <a:avLst>
              <a:gd fmla="val 2597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4" name="Google Shape;614;p9"/>
          <p:cNvCxnSpPr/>
          <p:nvPr/>
        </p:nvCxnSpPr>
        <p:spPr>
          <a:xfrm>
            <a:off x="507950" y="1136600"/>
            <a:ext cx="1955899" cy="0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Google Shape;615;p9"/>
          <p:cNvSpPr/>
          <p:nvPr/>
        </p:nvSpPr>
        <p:spPr>
          <a:xfrm>
            <a:off x="609451" y="1257151"/>
            <a:ext cx="178795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-US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Microservicios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9"/>
          <p:cNvSpPr/>
          <p:nvPr/>
        </p:nvSpPr>
        <p:spPr>
          <a:xfrm>
            <a:off x="574400" y="1520577"/>
            <a:ext cx="17880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Descomponer apps </a:t>
            </a:r>
            <a:r>
              <a:rPr lang="en-US" sz="1200">
                <a:solidFill>
                  <a:srgbClr val="5D6D7E"/>
                </a:solidFill>
              </a:rPr>
              <a:t>monolíticas</a:t>
            </a:r>
            <a:r>
              <a:rPr b="0" i="0" lang="en-US" sz="12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en servicios independientes y escalables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9"/>
          <p:cNvSpPr/>
          <p:nvPr/>
        </p:nvSpPr>
        <p:spPr>
          <a:xfrm>
            <a:off x="2565350" y="1117550"/>
            <a:ext cx="1955899" cy="3245197"/>
          </a:xfrm>
          <a:prstGeom prst="roundRect">
            <a:avLst>
              <a:gd fmla="val 2597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9"/>
          <p:cNvCxnSpPr/>
          <p:nvPr/>
        </p:nvCxnSpPr>
        <p:spPr>
          <a:xfrm>
            <a:off x="2565350" y="1136600"/>
            <a:ext cx="1955899" cy="0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9"/>
          <p:cNvSpPr/>
          <p:nvPr/>
        </p:nvSpPr>
        <p:spPr>
          <a:xfrm>
            <a:off x="2666851" y="1257151"/>
            <a:ext cx="178795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-US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CI/CD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"/>
          <p:cNvSpPr/>
          <p:nvPr/>
        </p:nvSpPr>
        <p:spPr>
          <a:xfrm>
            <a:off x="2649325" y="1520572"/>
            <a:ext cx="1788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Despliegue continuo con actualizaciones sin downtime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9"/>
          <p:cNvSpPr/>
          <p:nvPr/>
        </p:nvSpPr>
        <p:spPr>
          <a:xfrm>
            <a:off x="4622750" y="1117550"/>
            <a:ext cx="1955899" cy="3245197"/>
          </a:xfrm>
          <a:prstGeom prst="roundRect">
            <a:avLst>
              <a:gd fmla="val 2597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2" name="Google Shape;622;p9"/>
          <p:cNvCxnSpPr/>
          <p:nvPr/>
        </p:nvCxnSpPr>
        <p:spPr>
          <a:xfrm>
            <a:off x="4622750" y="1136600"/>
            <a:ext cx="1955899" cy="0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9"/>
          <p:cNvSpPr/>
          <p:nvPr/>
        </p:nvSpPr>
        <p:spPr>
          <a:xfrm>
            <a:off x="4724251" y="1257151"/>
            <a:ext cx="178795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-US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Multi-Cloud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9"/>
          <p:cNvSpPr/>
          <p:nvPr/>
        </p:nvSpPr>
        <p:spPr>
          <a:xfrm>
            <a:off x="4724250" y="1450771"/>
            <a:ext cx="1745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Ejecutar en AWS, Azure, GCP o on-premise sin cambios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9"/>
          <p:cNvSpPr/>
          <p:nvPr/>
        </p:nvSpPr>
        <p:spPr>
          <a:xfrm>
            <a:off x="6680150" y="1117550"/>
            <a:ext cx="1955899" cy="3245197"/>
          </a:xfrm>
          <a:prstGeom prst="roundRect">
            <a:avLst>
              <a:gd fmla="val 2597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9"/>
          <p:cNvCxnSpPr/>
          <p:nvPr/>
        </p:nvCxnSpPr>
        <p:spPr>
          <a:xfrm>
            <a:off x="6680150" y="1136600"/>
            <a:ext cx="1955899" cy="0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9"/>
          <p:cNvSpPr/>
          <p:nvPr/>
        </p:nvSpPr>
        <p:spPr>
          <a:xfrm>
            <a:off x="6781651" y="1257151"/>
            <a:ext cx="178795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-US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Alta Disponibilidad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"/>
          <p:cNvSpPr/>
          <p:nvPr/>
        </p:nvSpPr>
        <p:spPr>
          <a:xfrm>
            <a:off x="6781651" y="1450777"/>
            <a:ext cx="178795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Apps resilientes que sobreviven fallos de hardware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9"/>
          <p:cNvSpPr/>
          <p:nvPr/>
        </p:nvSpPr>
        <p:spPr>
          <a:xfrm>
            <a:off x="507950" y="4489698"/>
            <a:ext cx="8128099" cy="501402"/>
          </a:xfrm>
          <a:prstGeom prst="roundRect">
            <a:avLst>
              <a:gd fmla="val 10132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9"/>
          <p:cNvSpPr/>
          <p:nvPr/>
        </p:nvSpPr>
        <p:spPr>
          <a:xfrm>
            <a:off x="609451" y="4591199"/>
            <a:ext cx="8083600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900"/>
              <a:buFont typeface="Arial"/>
              <a:buNone/>
            </a:pPr>
            <a:r>
              <a:rPr b="1" i="0" lang="en-US" sz="12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Empresas que usan K8s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9"/>
          <p:cNvSpPr/>
          <p:nvPr/>
        </p:nvSpPr>
        <p:spPr>
          <a:xfrm>
            <a:off x="609451" y="4775299"/>
            <a:ext cx="8083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-US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Spotify, Airbnb, Pinterest, The New York Times, Pokemon GO, Adidas, ING, BBVA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6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"/>
          <p:cNvSpPr/>
          <p:nvPr/>
        </p:nvSpPr>
        <p:spPr>
          <a:xfrm>
            <a:off x="0" y="0"/>
            <a:ext cx="9144000" cy="1152227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0"/>
          <p:cNvSpPr/>
          <p:nvPr/>
        </p:nvSpPr>
        <p:spPr>
          <a:xfrm>
            <a:off x="507950" y="253901"/>
            <a:ext cx="8290661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Modulo 3: Arquitectura de Kubernetes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0"/>
          <p:cNvSpPr/>
          <p:nvPr/>
        </p:nvSpPr>
        <p:spPr>
          <a:xfrm>
            <a:off x="507950" y="688777"/>
            <a:ext cx="829066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ECBFA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ECBFA"/>
                </a:solidFill>
                <a:latin typeface="Arial"/>
                <a:ea typeface="Arial"/>
                <a:cs typeface="Arial"/>
                <a:sym typeface="Arial"/>
              </a:rPr>
              <a:t>Objetivo: Comprender como funciona internamente un cluster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0"/>
          <p:cNvSpPr/>
          <p:nvPr/>
        </p:nvSpPr>
        <p:spPr>
          <a:xfrm>
            <a:off x="507950" y="1533227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Temas a Cubrir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0"/>
          <p:cNvSpPr/>
          <p:nvPr/>
        </p:nvSpPr>
        <p:spPr>
          <a:xfrm>
            <a:off x="507950" y="2110975"/>
            <a:ext cx="81282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8750" spcFirstLastPara="1" rIns="0" wrap="square" tIns="0">
            <a:noAutofit/>
          </a:bodyPr>
          <a:lstStyle/>
          <a:p>
            <a:pPr indent="-158750" lvl="0" marL="15875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Control Plane (Master Node)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Worker Nodes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Componentes: API Server, etcd, Scheduler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Kubelet y Kube-proxy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158750" marR="0" rtl="0" algn="l">
              <a:lnSpc>
                <a:spcPct val="18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Flujo de </a:t>
            </a:r>
            <a:r>
              <a:rPr lang="en-US" sz="1600">
                <a:solidFill>
                  <a:srgbClr val="2E4053"/>
                </a:solidFill>
              </a:rPr>
              <a:t>comunicación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6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30fc964eb_1_122"/>
          <p:cNvSpPr/>
          <p:nvPr/>
        </p:nvSpPr>
        <p:spPr>
          <a:xfrm>
            <a:off x="0" y="0"/>
            <a:ext cx="9144000" cy="1152300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3c30fc964eb_1_122"/>
          <p:cNvSpPr/>
          <p:nvPr/>
        </p:nvSpPr>
        <p:spPr>
          <a:xfrm>
            <a:off x="507950" y="253901"/>
            <a:ext cx="8290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Modulo 3: Arquitectura de Kubernetes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3c30fc964eb_1_122"/>
          <p:cNvSpPr/>
          <p:nvPr/>
        </p:nvSpPr>
        <p:spPr>
          <a:xfrm>
            <a:off x="507950" y="688777"/>
            <a:ext cx="8290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ECBFA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ECBFA"/>
                </a:solidFill>
                <a:latin typeface="Arial"/>
                <a:ea typeface="Arial"/>
                <a:cs typeface="Arial"/>
                <a:sym typeface="Arial"/>
              </a:rPr>
              <a:t>Objetivo: Comprender como funciona internamente un cluster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g3c30fc964eb_1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88" y="1258225"/>
            <a:ext cx="5841432" cy="36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1"/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1"/>
          <p:cNvSpPr/>
          <p:nvPr/>
        </p:nvSpPr>
        <p:spPr>
          <a:xfrm>
            <a:off x="507950" y="152400"/>
            <a:ext cx="8290661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de un Cluster Kubernetes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1"/>
          <p:cNvSpPr/>
          <p:nvPr/>
        </p:nvSpPr>
        <p:spPr>
          <a:xfrm>
            <a:off x="381000" y="819150"/>
            <a:ext cx="3654921" cy="4133850"/>
          </a:xfrm>
          <a:prstGeom prst="roundRect">
            <a:avLst>
              <a:gd fmla="val 2780" name="adj"/>
            </a:avLst>
          </a:prstGeom>
          <a:solidFill>
            <a:srgbClr val="FEF9E7"/>
          </a:solidFill>
          <a:ln cap="flat" cmpd="sng" w="1905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1"/>
          <p:cNvSpPr/>
          <p:nvPr/>
        </p:nvSpPr>
        <p:spPr>
          <a:xfrm>
            <a:off x="519330" y="990600"/>
            <a:ext cx="337826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Control Plane (Master)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1"/>
          <p:cNvSpPr/>
          <p:nvPr/>
        </p:nvSpPr>
        <p:spPr>
          <a:xfrm>
            <a:off x="552450" y="1327100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1" name="Google Shape;661;p11"/>
          <p:cNvCxnSpPr/>
          <p:nvPr/>
        </p:nvCxnSpPr>
        <p:spPr>
          <a:xfrm>
            <a:off x="571500" y="1327100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11"/>
          <p:cNvSpPr/>
          <p:nvPr/>
        </p:nvSpPr>
        <p:spPr>
          <a:xfrm>
            <a:off x="692051" y="1428601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kube-apiserver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1"/>
          <p:cNvSpPr/>
          <p:nvPr/>
        </p:nvSpPr>
        <p:spPr>
          <a:xfrm>
            <a:off x="692051" y="1619101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Punto de entrada. Expone la API REST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1"/>
          <p:cNvSpPr/>
          <p:nvPr/>
        </p:nvSpPr>
        <p:spPr>
          <a:xfrm>
            <a:off x="552450" y="1930152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" name="Google Shape;665;p11"/>
          <p:cNvCxnSpPr/>
          <p:nvPr/>
        </p:nvCxnSpPr>
        <p:spPr>
          <a:xfrm>
            <a:off x="571500" y="1930152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6" name="Google Shape;666;p11"/>
          <p:cNvSpPr/>
          <p:nvPr/>
        </p:nvSpPr>
        <p:spPr>
          <a:xfrm>
            <a:off x="692051" y="2031653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etcd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1"/>
          <p:cNvSpPr/>
          <p:nvPr/>
        </p:nvSpPr>
        <p:spPr>
          <a:xfrm>
            <a:off x="692051" y="2222153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Base de datos clave-valor. Estado del cluster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1"/>
          <p:cNvSpPr/>
          <p:nvPr/>
        </p:nvSpPr>
        <p:spPr>
          <a:xfrm>
            <a:off x="552450" y="2533204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9" name="Google Shape;669;p11"/>
          <p:cNvCxnSpPr/>
          <p:nvPr/>
        </p:nvCxnSpPr>
        <p:spPr>
          <a:xfrm>
            <a:off x="571500" y="2533204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0" name="Google Shape;670;p11"/>
          <p:cNvSpPr/>
          <p:nvPr/>
        </p:nvSpPr>
        <p:spPr>
          <a:xfrm>
            <a:off x="692051" y="2634704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kube-scheduler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11"/>
          <p:cNvSpPr/>
          <p:nvPr/>
        </p:nvSpPr>
        <p:spPr>
          <a:xfrm>
            <a:off x="692051" y="2825204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Decide donde correr cada Pod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1"/>
          <p:cNvSpPr/>
          <p:nvPr/>
        </p:nvSpPr>
        <p:spPr>
          <a:xfrm>
            <a:off x="552450" y="3136255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p11"/>
          <p:cNvCxnSpPr/>
          <p:nvPr/>
        </p:nvCxnSpPr>
        <p:spPr>
          <a:xfrm>
            <a:off x="571500" y="3136255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11"/>
          <p:cNvSpPr/>
          <p:nvPr/>
        </p:nvSpPr>
        <p:spPr>
          <a:xfrm>
            <a:off x="692051" y="3237756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controller-manager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1"/>
          <p:cNvSpPr/>
          <p:nvPr/>
        </p:nvSpPr>
        <p:spPr>
          <a:xfrm>
            <a:off x="692051" y="3428256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Reconcilia estado deseado vs actual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4318099" y="2316361"/>
            <a:ext cx="517958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←→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1"/>
          <p:cNvSpPr/>
          <p:nvPr/>
        </p:nvSpPr>
        <p:spPr>
          <a:xfrm>
            <a:off x="4363269" y="2738438"/>
            <a:ext cx="41746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1"/>
          <p:cNvSpPr/>
          <p:nvPr/>
        </p:nvSpPr>
        <p:spPr>
          <a:xfrm>
            <a:off x="4284178" y="3160514"/>
            <a:ext cx="57564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Calls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1"/>
          <p:cNvSpPr/>
          <p:nvPr/>
        </p:nvSpPr>
        <p:spPr>
          <a:xfrm>
            <a:off x="5108079" y="819150"/>
            <a:ext cx="3654921" cy="4133850"/>
          </a:xfrm>
          <a:prstGeom prst="roundRect">
            <a:avLst>
              <a:gd fmla="val 2780" name="adj"/>
            </a:avLst>
          </a:prstGeom>
          <a:solidFill>
            <a:srgbClr val="E8F8F5"/>
          </a:solidFill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1"/>
          <p:cNvSpPr/>
          <p:nvPr/>
        </p:nvSpPr>
        <p:spPr>
          <a:xfrm>
            <a:off x="5246409" y="990600"/>
            <a:ext cx="337826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7A589"/>
                </a:solidFill>
                <a:latin typeface="Arial"/>
                <a:ea typeface="Arial"/>
                <a:cs typeface="Arial"/>
                <a:sym typeface="Arial"/>
              </a:rPr>
              <a:t>Worker Nodes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1"/>
          <p:cNvSpPr/>
          <p:nvPr/>
        </p:nvSpPr>
        <p:spPr>
          <a:xfrm>
            <a:off x="5279529" y="1327100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2" name="Google Shape;682;p11"/>
          <p:cNvCxnSpPr/>
          <p:nvPr/>
        </p:nvCxnSpPr>
        <p:spPr>
          <a:xfrm>
            <a:off x="5298579" y="1327100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11"/>
          <p:cNvSpPr/>
          <p:nvPr/>
        </p:nvSpPr>
        <p:spPr>
          <a:xfrm>
            <a:off x="5419130" y="1428601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kubelet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1"/>
          <p:cNvSpPr/>
          <p:nvPr/>
        </p:nvSpPr>
        <p:spPr>
          <a:xfrm>
            <a:off x="5419130" y="1619101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Agente que corre en cada nodo. Gestiona Pods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1"/>
          <p:cNvSpPr/>
          <p:nvPr/>
        </p:nvSpPr>
        <p:spPr>
          <a:xfrm>
            <a:off x="5279529" y="1930152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11"/>
          <p:cNvCxnSpPr/>
          <p:nvPr/>
        </p:nvCxnSpPr>
        <p:spPr>
          <a:xfrm>
            <a:off x="5298579" y="1930152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p11"/>
          <p:cNvSpPr/>
          <p:nvPr/>
        </p:nvSpPr>
        <p:spPr>
          <a:xfrm>
            <a:off x="5419130" y="2031653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kube-proxy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1"/>
          <p:cNvSpPr/>
          <p:nvPr/>
        </p:nvSpPr>
        <p:spPr>
          <a:xfrm>
            <a:off x="5419130" y="2222153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Reglas de red para </a:t>
            </a:r>
            <a:r>
              <a:rPr lang="en-US" sz="900">
                <a:solidFill>
                  <a:srgbClr val="5D6D7E"/>
                </a:solidFill>
              </a:rPr>
              <a:t>comunicación</a:t>
            </a: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de Pods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1"/>
          <p:cNvSpPr/>
          <p:nvPr/>
        </p:nvSpPr>
        <p:spPr>
          <a:xfrm>
            <a:off x="5279529" y="2533204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0" name="Google Shape;690;p11"/>
          <p:cNvCxnSpPr/>
          <p:nvPr/>
        </p:nvCxnSpPr>
        <p:spPr>
          <a:xfrm>
            <a:off x="5298579" y="2533204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1"/>
          <p:cNvSpPr/>
          <p:nvPr/>
        </p:nvSpPr>
        <p:spPr>
          <a:xfrm>
            <a:off x="5419130" y="2634704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Container Runtime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1"/>
          <p:cNvSpPr/>
          <p:nvPr/>
        </p:nvSpPr>
        <p:spPr>
          <a:xfrm>
            <a:off x="5419130" y="2825204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Ejecuta contenedores (containerd, CRI-O)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1"/>
          <p:cNvSpPr/>
          <p:nvPr/>
        </p:nvSpPr>
        <p:spPr>
          <a:xfrm>
            <a:off x="5279529" y="3136255"/>
            <a:ext cx="3312021" cy="526852"/>
          </a:xfrm>
          <a:prstGeom prst="roundRect">
            <a:avLst>
              <a:gd fmla="val 96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11"/>
          <p:cNvCxnSpPr/>
          <p:nvPr/>
        </p:nvCxnSpPr>
        <p:spPr>
          <a:xfrm>
            <a:off x="5298579" y="3136255"/>
            <a:ext cx="0" cy="526852"/>
          </a:xfrm>
          <a:prstGeom prst="straightConnector1">
            <a:avLst/>
          </a:prstGeom>
          <a:noFill/>
          <a:ln cap="flat" cmpd="sng" w="3810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5" name="Google Shape;695;p11"/>
          <p:cNvSpPr/>
          <p:nvPr/>
        </p:nvSpPr>
        <p:spPr>
          <a:xfrm>
            <a:off x="5419130" y="3237756"/>
            <a:ext cx="313233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Pods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1"/>
          <p:cNvSpPr/>
          <p:nvPr/>
        </p:nvSpPr>
        <p:spPr>
          <a:xfrm>
            <a:off x="5419130" y="3428256"/>
            <a:ext cx="313233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Unidad minima. Uno o mas contenedores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2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Plane - Componentes en Detalle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2"/>
          <p:cNvSpPr/>
          <p:nvPr/>
        </p:nvSpPr>
        <p:spPr>
          <a:xfrm>
            <a:off x="507950" y="987326"/>
            <a:ext cx="8290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El cerebro del cluster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2"/>
          <p:cNvSpPr/>
          <p:nvPr/>
        </p:nvSpPr>
        <p:spPr>
          <a:xfrm>
            <a:off x="507950" y="1444526"/>
            <a:ext cx="1917650" cy="1466552"/>
          </a:xfrm>
          <a:prstGeom prst="roundRect">
            <a:avLst>
              <a:gd fmla="val 5196" name="adj"/>
            </a:avLst>
          </a:prstGeom>
          <a:solidFill>
            <a:srgbClr val="FEF9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6" name="Google Shape;706;p12"/>
          <p:cNvCxnSpPr/>
          <p:nvPr/>
        </p:nvCxnSpPr>
        <p:spPr>
          <a:xfrm>
            <a:off x="507950" y="1468338"/>
            <a:ext cx="1917650" cy="0"/>
          </a:xfrm>
          <a:prstGeom prst="straightConnector1">
            <a:avLst/>
          </a:prstGeom>
          <a:noFill/>
          <a:ln cap="flat" cmpd="sng" w="47625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2"/>
          <p:cNvSpPr/>
          <p:nvPr/>
        </p:nvSpPr>
        <p:spPr>
          <a:xfrm>
            <a:off x="660350" y="1644551"/>
            <a:ext cx="1645107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API Server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2"/>
          <p:cNvSpPr/>
          <p:nvPr/>
        </p:nvSpPr>
        <p:spPr>
          <a:xfrm>
            <a:off x="660350" y="1946077"/>
            <a:ext cx="1645107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Frontend del cluster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2"/>
          <p:cNvSpPr/>
          <p:nvPr/>
        </p:nvSpPr>
        <p:spPr>
          <a:xfrm>
            <a:off x="660350" y="2225278"/>
            <a:ext cx="16128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Unica forma de interactuar con K8s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Valida y procesa requests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kubectl habla con el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2"/>
          <p:cNvSpPr/>
          <p:nvPr/>
        </p:nvSpPr>
        <p:spPr>
          <a:xfrm>
            <a:off x="2578001" y="1444526"/>
            <a:ext cx="1917799" cy="1466552"/>
          </a:xfrm>
          <a:prstGeom prst="roundRect">
            <a:avLst>
              <a:gd fmla="val 5196" name="adj"/>
            </a:avLst>
          </a:prstGeom>
          <a:solidFill>
            <a:srgbClr val="FEF9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1" name="Google Shape;711;p12"/>
          <p:cNvCxnSpPr/>
          <p:nvPr/>
        </p:nvCxnSpPr>
        <p:spPr>
          <a:xfrm>
            <a:off x="2578001" y="1468338"/>
            <a:ext cx="1917799" cy="0"/>
          </a:xfrm>
          <a:prstGeom prst="straightConnector1">
            <a:avLst/>
          </a:prstGeom>
          <a:noFill/>
          <a:ln cap="flat" cmpd="sng" w="47625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2" name="Google Shape;712;p12"/>
          <p:cNvSpPr/>
          <p:nvPr/>
        </p:nvSpPr>
        <p:spPr>
          <a:xfrm>
            <a:off x="2730401" y="1644551"/>
            <a:ext cx="164525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etcd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2"/>
          <p:cNvSpPr/>
          <p:nvPr/>
        </p:nvSpPr>
        <p:spPr>
          <a:xfrm>
            <a:off x="2730401" y="1946077"/>
            <a:ext cx="164525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Almacen de estado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2"/>
          <p:cNvSpPr/>
          <p:nvPr/>
        </p:nvSpPr>
        <p:spPr>
          <a:xfrm>
            <a:off x="2730401" y="2225278"/>
            <a:ext cx="1612999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Base de datos distribuida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Guarda TODA la config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Critico: si se pierde, se pierde el cluster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2"/>
          <p:cNvSpPr/>
          <p:nvPr/>
        </p:nvSpPr>
        <p:spPr>
          <a:xfrm>
            <a:off x="4648200" y="1444526"/>
            <a:ext cx="1917650" cy="1466552"/>
          </a:xfrm>
          <a:prstGeom prst="roundRect">
            <a:avLst>
              <a:gd fmla="val 5196" name="adj"/>
            </a:avLst>
          </a:prstGeom>
          <a:solidFill>
            <a:srgbClr val="FEF9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Google Shape;716;p12"/>
          <p:cNvCxnSpPr/>
          <p:nvPr/>
        </p:nvCxnSpPr>
        <p:spPr>
          <a:xfrm>
            <a:off x="4648200" y="1468338"/>
            <a:ext cx="1917650" cy="0"/>
          </a:xfrm>
          <a:prstGeom prst="straightConnector1">
            <a:avLst/>
          </a:prstGeom>
          <a:noFill/>
          <a:ln cap="flat" cmpd="sng" w="47625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7" name="Google Shape;717;p12"/>
          <p:cNvSpPr/>
          <p:nvPr/>
        </p:nvSpPr>
        <p:spPr>
          <a:xfrm>
            <a:off x="4800600" y="1644551"/>
            <a:ext cx="1645107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Scheduler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2"/>
          <p:cNvSpPr/>
          <p:nvPr/>
        </p:nvSpPr>
        <p:spPr>
          <a:xfrm>
            <a:off x="4800600" y="1946077"/>
            <a:ext cx="1645107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Asigna Pods a Nodos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2"/>
          <p:cNvSpPr/>
          <p:nvPr/>
        </p:nvSpPr>
        <p:spPr>
          <a:xfrm>
            <a:off x="4800600" y="2225278"/>
            <a:ext cx="16128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rgbClr val="5D6D7E"/>
                </a:solidFill>
              </a:rPr>
              <a:t>Evalúa</a:t>
            </a: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recursos disponibles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Considera restricciones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rgbClr val="5D6D7E"/>
                </a:solidFill>
              </a:rPr>
              <a:t>Balanceo de</a:t>
            </a: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 carga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2"/>
          <p:cNvSpPr/>
          <p:nvPr/>
        </p:nvSpPr>
        <p:spPr>
          <a:xfrm>
            <a:off x="6718250" y="1444526"/>
            <a:ext cx="1917799" cy="1466552"/>
          </a:xfrm>
          <a:prstGeom prst="roundRect">
            <a:avLst>
              <a:gd fmla="val 5196" name="adj"/>
            </a:avLst>
          </a:prstGeom>
          <a:solidFill>
            <a:srgbClr val="FEF9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1" name="Google Shape;721;p12"/>
          <p:cNvCxnSpPr/>
          <p:nvPr/>
        </p:nvCxnSpPr>
        <p:spPr>
          <a:xfrm>
            <a:off x="6718250" y="1468338"/>
            <a:ext cx="1917799" cy="0"/>
          </a:xfrm>
          <a:prstGeom prst="straightConnector1">
            <a:avLst/>
          </a:prstGeom>
          <a:noFill/>
          <a:ln cap="flat" cmpd="sng" w="47625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2"/>
          <p:cNvSpPr/>
          <p:nvPr/>
        </p:nvSpPr>
        <p:spPr>
          <a:xfrm>
            <a:off x="6870650" y="1644551"/>
            <a:ext cx="164525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6891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D68910"/>
                </a:solidFill>
                <a:latin typeface="Arial"/>
                <a:ea typeface="Arial"/>
                <a:cs typeface="Arial"/>
                <a:sym typeface="Arial"/>
              </a:rPr>
              <a:t>Controller Manager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2"/>
          <p:cNvSpPr/>
          <p:nvPr/>
        </p:nvSpPr>
        <p:spPr>
          <a:xfrm>
            <a:off x="6870650" y="1946077"/>
            <a:ext cx="164525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Control loops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2"/>
          <p:cNvSpPr/>
          <p:nvPr/>
        </p:nvSpPr>
        <p:spPr>
          <a:xfrm>
            <a:off x="6870650" y="2225278"/>
            <a:ext cx="1612999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6200" spcFirstLastPara="1" rIns="0" wrap="square" tIns="0">
            <a:noAutofit/>
          </a:bodyPr>
          <a:lstStyle/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ReplicaSet controller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Node controller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7620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Mantiene estado deseado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2"/>
          <p:cNvSpPr/>
          <p:nvPr/>
        </p:nvSpPr>
        <p:spPr>
          <a:xfrm>
            <a:off x="507950" y="3101578"/>
            <a:ext cx="8128099" cy="457200"/>
          </a:xfrm>
          <a:prstGeom prst="roundRect">
            <a:avLst>
              <a:gd fmla="val 16667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2"/>
          <p:cNvSpPr/>
          <p:nvPr/>
        </p:nvSpPr>
        <p:spPr>
          <a:xfrm>
            <a:off x="660350" y="3253978"/>
            <a:ext cx="797976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El Control Plane puede correr en uno o </a:t>
            </a:r>
            <a:r>
              <a:rPr lang="en-US" sz="1100">
                <a:solidFill>
                  <a:srgbClr val="2E4053"/>
                </a:solidFill>
              </a:rPr>
              <a:t>múltiples</a:t>
            </a: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nodos para alta disponibilidad (HA).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3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3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Worker Nodes - Donde Corren tus Apps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3"/>
          <p:cNvSpPr/>
          <p:nvPr/>
        </p:nvSpPr>
        <p:spPr>
          <a:xfrm>
            <a:off x="507950" y="987326"/>
            <a:ext cx="8290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7A589"/>
                </a:solidFill>
                <a:latin typeface="Arial"/>
                <a:ea typeface="Arial"/>
                <a:cs typeface="Arial"/>
                <a:sym typeface="Arial"/>
              </a:rPr>
              <a:t>Componentes de cada Worker Node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3"/>
          <p:cNvSpPr/>
          <p:nvPr/>
        </p:nvSpPr>
        <p:spPr>
          <a:xfrm>
            <a:off x="507950" y="1444526"/>
            <a:ext cx="2540050" cy="1958876"/>
          </a:xfrm>
          <a:prstGeom prst="roundRect">
            <a:avLst>
              <a:gd fmla="val 38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13"/>
          <p:cNvCxnSpPr/>
          <p:nvPr/>
        </p:nvCxnSpPr>
        <p:spPr>
          <a:xfrm>
            <a:off x="507950" y="1468338"/>
            <a:ext cx="2540050" cy="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Google Shape;737;p13"/>
          <p:cNvSpPr/>
          <p:nvPr/>
        </p:nvSpPr>
        <p:spPr>
          <a:xfrm>
            <a:off x="698450" y="1682651"/>
            <a:ext cx="220223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7A589"/>
                </a:solidFill>
                <a:latin typeface="Arial"/>
                <a:ea typeface="Arial"/>
                <a:cs typeface="Arial"/>
                <a:sym typeface="Arial"/>
              </a:rPr>
              <a:t>kubelet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3"/>
          <p:cNvSpPr/>
          <p:nvPr/>
        </p:nvSpPr>
        <p:spPr>
          <a:xfrm>
            <a:off x="698450" y="2019151"/>
            <a:ext cx="220223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Agente principal del nodo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3"/>
          <p:cNvSpPr/>
          <p:nvPr/>
        </p:nvSpPr>
        <p:spPr>
          <a:xfrm>
            <a:off x="698450" y="2355652"/>
            <a:ext cx="215905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Recibe instrucciones del API Server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Asegura que los Pods corran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Reporta estado del nodo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Gestiona el ciclo de vida de contenedores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3"/>
          <p:cNvSpPr/>
          <p:nvPr/>
        </p:nvSpPr>
        <p:spPr>
          <a:xfrm>
            <a:off x="3301901" y="1444526"/>
            <a:ext cx="2540198" cy="1958876"/>
          </a:xfrm>
          <a:prstGeom prst="roundRect">
            <a:avLst>
              <a:gd fmla="val 38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1" name="Google Shape;741;p13"/>
          <p:cNvCxnSpPr/>
          <p:nvPr/>
        </p:nvCxnSpPr>
        <p:spPr>
          <a:xfrm>
            <a:off x="3301901" y="1468338"/>
            <a:ext cx="2540198" cy="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13"/>
          <p:cNvSpPr/>
          <p:nvPr/>
        </p:nvSpPr>
        <p:spPr>
          <a:xfrm>
            <a:off x="3492401" y="1682651"/>
            <a:ext cx="220238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7A589"/>
                </a:solidFill>
                <a:latin typeface="Arial"/>
                <a:ea typeface="Arial"/>
                <a:cs typeface="Arial"/>
                <a:sym typeface="Arial"/>
              </a:rPr>
              <a:t>kube-proxy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3"/>
          <p:cNvSpPr/>
          <p:nvPr/>
        </p:nvSpPr>
        <p:spPr>
          <a:xfrm>
            <a:off x="3492401" y="2019151"/>
            <a:ext cx="220238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Proxy de red en cada nodo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3"/>
          <p:cNvSpPr/>
          <p:nvPr/>
        </p:nvSpPr>
        <p:spPr>
          <a:xfrm>
            <a:off x="3492401" y="2355652"/>
            <a:ext cx="2159198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Implementa Services de K8s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Mantiene reglas de red (iptables/IPVS)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Balancea trafico a Pods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Habilita comunicacion Pod-to-Pod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3"/>
          <p:cNvSpPr/>
          <p:nvPr/>
        </p:nvSpPr>
        <p:spPr>
          <a:xfrm>
            <a:off x="6096000" y="1444526"/>
            <a:ext cx="2540050" cy="1958876"/>
          </a:xfrm>
          <a:prstGeom prst="roundRect">
            <a:avLst>
              <a:gd fmla="val 3890" name="adj"/>
            </a:avLst>
          </a:prstGeom>
          <a:solidFill>
            <a:srgbClr val="E8F8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13"/>
          <p:cNvCxnSpPr/>
          <p:nvPr/>
        </p:nvCxnSpPr>
        <p:spPr>
          <a:xfrm>
            <a:off x="6096000" y="1468338"/>
            <a:ext cx="2540050" cy="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3"/>
          <p:cNvSpPr/>
          <p:nvPr/>
        </p:nvSpPr>
        <p:spPr>
          <a:xfrm>
            <a:off x="6286500" y="1682651"/>
            <a:ext cx="220223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7A589"/>
                </a:solidFill>
                <a:latin typeface="Arial"/>
                <a:ea typeface="Arial"/>
                <a:cs typeface="Arial"/>
                <a:sym typeface="Arial"/>
              </a:rPr>
              <a:t>Container Runtime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3"/>
          <p:cNvSpPr/>
          <p:nvPr/>
        </p:nvSpPr>
        <p:spPr>
          <a:xfrm>
            <a:off x="6286500" y="2019151"/>
            <a:ext cx="220223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Motor de contenedores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13"/>
          <p:cNvSpPr/>
          <p:nvPr/>
        </p:nvSpPr>
        <p:spPr>
          <a:xfrm>
            <a:off x="6286500" y="2355652"/>
            <a:ext cx="2159050" cy="714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containerd (default desde K8s 1.24)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CRI-O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Descarga imagenes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Ejecuta contenedores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3"/>
          <p:cNvSpPr/>
          <p:nvPr/>
        </p:nvSpPr>
        <p:spPr>
          <a:xfrm>
            <a:off x="507950" y="3593902"/>
            <a:ext cx="8128099" cy="650677"/>
          </a:xfrm>
          <a:prstGeom prst="roundRect">
            <a:avLst>
              <a:gd fmla="val 11711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3"/>
          <p:cNvSpPr/>
          <p:nvPr/>
        </p:nvSpPr>
        <p:spPr>
          <a:xfrm>
            <a:off x="1286619" y="3746302"/>
            <a:ext cx="707082" cy="345877"/>
          </a:xfrm>
          <a:prstGeom prst="roundRect">
            <a:avLst>
              <a:gd fmla="val 14687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3"/>
          <p:cNvSpPr/>
          <p:nvPr/>
        </p:nvSpPr>
        <p:spPr>
          <a:xfrm>
            <a:off x="1439019" y="3847802"/>
            <a:ext cx="410328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kubectl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3"/>
          <p:cNvSpPr/>
          <p:nvPr/>
        </p:nvSpPr>
        <p:spPr>
          <a:xfrm>
            <a:off x="2184202" y="3800177"/>
            <a:ext cx="20721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3"/>
          <p:cNvSpPr/>
          <p:nvPr/>
        </p:nvSpPr>
        <p:spPr>
          <a:xfrm>
            <a:off x="2577852" y="3746302"/>
            <a:ext cx="918716" cy="345877"/>
          </a:xfrm>
          <a:prstGeom prst="roundRect">
            <a:avLst>
              <a:gd fmla="val 14687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3"/>
          <p:cNvSpPr/>
          <p:nvPr/>
        </p:nvSpPr>
        <p:spPr>
          <a:xfrm>
            <a:off x="2730252" y="3847802"/>
            <a:ext cx="626194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Server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3"/>
          <p:cNvSpPr/>
          <p:nvPr/>
        </p:nvSpPr>
        <p:spPr>
          <a:xfrm>
            <a:off x="3687068" y="3800177"/>
            <a:ext cx="20721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3"/>
          <p:cNvSpPr/>
          <p:nvPr/>
        </p:nvSpPr>
        <p:spPr>
          <a:xfrm>
            <a:off x="4080718" y="3746302"/>
            <a:ext cx="714226" cy="345877"/>
          </a:xfrm>
          <a:prstGeom prst="roundRect">
            <a:avLst>
              <a:gd fmla="val 14687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3"/>
          <p:cNvSpPr/>
          <p:nvPr/>
        </p:nvSpPr>
        <p:spPr>
          <a:xfrm>
            <a:off x="4233118" y="3847802"/>
            <a:ext cx="41761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kubelet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3"/>
          <p:cNvSpPr/>
          <p:nvPr/>
        </p:nvSpPr>
        <p:spPr>
          <a:xfrm>
            <a:off x="4985445" y="3800177"/>
            <a:ext cx="20721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3"/>
          <p:cNvSpPr/>
          <p:nvPr/>
        </p:nvSpPr>
        <p:spPr>
          <a:xfrm>
            <a:off x="5379095" y="3746302"/>
            <a:ext cx="1363266" cy="345877"/>
          </a:xfrm>
          <a:prstGeom prst="roundRect">
            <a:avLst>
              <a:gd fmla="val 14687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3"/>
          <p:cNvSpPr/>
          <p:nvPr/>
        </p:nvSpPr>
        <p:spPr>
          <a:xfrm>
            <a:off x="5531495" y="3847802"/>
            <a:ext cx="107963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Container Runtime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13"/>
          <p:cNvSpPr/>
          <p:nvPr/>
        </p:nvSpPr>
        <p:spPr>
          <a:xfrm>
            <a:off x="6932861" y="3800177"/>
            <a:ext cx="20721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13"/>
          <p:cNvSpPr/>
          <p:nvPr/>
        </p:nvSpPr>
        <p:spPr>
          <a:xfrm>
            <a:off x="7326511" y="3746302"/>
            <a:ext cx="530721" cy="345877"/>
          </a:xfrm>
          <a:prstGeom prst="roundRect">
            <a:avLst>
              <a:gd fmla="val 14687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3"/>
          <p:cNvSpPr/>
          <p:nvPr/>
        </p:nvSpPr>
        <p:spPr>
          <a:xfrm>
            <a:off x="7478911" y="3847802"/>
            <a:ext cx="23044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c30fc964eb_1_33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c30fc964eb_1_33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YAML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g3c30fc964eb_1_33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7A589"/>
                </a:solidFill>
                <a:latin typeface="Montserrat"/>
                <a:ea typeface="Montserrat"/>
                <a:cs typeface="Montserrat"/>
                <a:sym typeface="Montserrat"/>
              </a:rPr>
              <a:t>Que es YAML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g3c30fc964eb_1_33"/>
          <p:cNvSpPr txBox="1"/>
          <p:nvPr/>
        </p:nvSpPr>
        <p:spPr>
          <a:xfrm>
            <a:off x="507950" y="1419900"/>
            <a:ext cx="7983600" cy="164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YAML: YAML Ain't Markup Language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Qué es: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YAML es un lenguaje de serialización de datos fácil de usar para todos los lenguajes de programación.</a:t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c30fc964eb_1_44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g3c30fc964eb_1_44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g3c30fc964eb_1_44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7A589"/>
                </a:solidFill>
                <a:latin typeface="Montserrat"/>
                <a:ea typeface="Montserrat"/>
                <a:cs typeface="Montserrat"/>
                <a:sym typeface="Montserrat"/>
              </a:rPr>
              <a:t>Casos de uso más comunes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g3c30fc964eb_1_44"/>
          <p:cNvSpPr txBox="1"/>
          <p:nvPr/>
        </p:nvSpPr>
        <p:spPr>
          <a:xfrm>
            <a:off x="507950" y="1419900"/>
            <a:ext cx="7983600" cy="291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CI/CD: muchos productos de CI/CD dependen de YAML para describir sus canalizaciones (GitHub Actions, GitLab CI/CD, Azure DevOps, CircleCI).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Orquestación de contenedores (CO): K8s y Docker Compose dependen en gran medida de los archivos YAML para describir los recursos de infraestructura.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Serialización de datos: YAML se puede utilizar para describir tipos de datos complejos, como listas, mapas y objetos.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API: YAML se puede utilizar para definir contratos y especificaciones de API (por ejemplo, OpenAPI).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CCCC"/>
              </a:solidFill>
              <a:highlight>
                <a:srgbClr val="1F1F1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2fa3d1b77_0_122"/>
          <p:cNvSpPr txBox="1"/>
          <p:nvPr>
            <p:ph idx="4294967295"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es la CNCF?</a:t>
            </a:r>
            <a:endParaRPr/>
          </a:p>
        </p:txBody>
      </p:sp>
      <p:sp>
        <p:nvSpPr>
          <p:cNvPr id="326" name="Google Shape;326;g3c2fa3d1b77_0_122"/>
          <p:cNvSpPr txBox="1"/>
          <p:nvPr>
            <p:ph idx="4294967295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500"/>
              <a:t>La CNCF (Cloud Native Computing Foundation) es una organización sin fines de lucro, parte de la Linux Foundation, que impulsa el desarrollo y adopción de tecnologías </a:t>
            </a:r>
            <a:r>
              <a:rPr i="1" lang="en-US" sz="1500"/>
              <a:t>cloud native</a:t>
            </a:r>
            <a:r>
              <a:rPr lang="en-US" sz="1500"/>
              <a:t> como Kubernetes, Prometheus y Helm. Su misión es construir ecosistemas sostenibles de software abierto para la nube.</a:t>
            </a:r>
            <a:endParaRPr sz="1600"/>
          </a:p>
        </p:txBody>
      </p:sp>
      <p:sp>
        <p:nvSpPr>
          <p:cNvPr id="327" name="Google Shape;327;g3c2fa3d1b77_0_122"/>
          <p:cNvSpPr txBox="1"/>
          <p:nvPr/>
        </p:nvSpPr>
        <p:spPr>
          <a:xfrm>
            <a:off x="3960375" y="4629300"/>
            <a:ext cx="474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https://www.cncf.io/about/who-we-are/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g3c2fa3d1b77_0_122" title="cncf-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408" y="2358927"/>
            <a:ext cx="5267128" cy="9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c30fc964eb_1_54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g3c30fc964eb_1_54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YAML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g3c30fc964eb_1_54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7A589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1" name="Google Shape;791;g3c30fc964eb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25" y="1254026"/>
            <a:ext cx="4118561" cy="35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c30fc964eb_1_64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g3c30fc964eb_1_64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Namespaces</a:t>
            </a:r>
            <a:endParaRPr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g3c30fc964eb_1_64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7A589"/>
                </a:solidFill>
                <a:latin typeface="Montserrat"/>
                <a:ea typeface="Montserrat"/>
                <a:cs typeface="Montserrat"/>
                <a:sym typeface="Montserrat"/>
              </a:rPr>
              <a:t>Que es un namespace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g3c30fc964eb_1_64"/>
          <p:cNvSpPr txBox="1"/>
          <p:nvPr/>
        </p:nvSpPr>
        <p:spPr>
          <a:xfrm>
            <a:off x="507950" y="1419900"/>
            <a:ext cx="7983600" cy="125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1C1E21"/>
                </a:solidFill>
                <a:latin typeface="Montserrat"/>
                <a:ea typeface="Montserrat"/>
                <a:cs typeface="Montserrat"/>
                <a:sym typeface="Montserrat"/>
              </a:rPr>
              <a:t>Los namespaces son una forma de agrupar los recursos de kubernetes. Esto permite que podamos gestionar los diferentes recursos de una aplicación ( pod, deployment, service, etc) para establecer unas cuotas recursos, políticas de seguridad y configuraciones específicas.</a:t>
            </a:r>
            <a:endParaRPr sz="1300">
              <a:solidFill>
                <a:srgbClr val="1C1E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c30fc964eb_1_111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g3c30fc964eb_1_111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</a:rPr>
              <a:t>Kubectl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g3c30fc964eb_1_111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7A589"/>
                </a:solidFill>
                <a:latin typeface="Montserrat"/>
                <a:ea typeface="Montserrat"/>
                <a:cs typeface="Montserrat"/>
                <a:sym typeface="Montserrat"/>
              </a:rPr>
              <a:t>Que es kubectl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g3c30fc964eb_1_111"/>
          <p:cNvSpPr txBox="1"/>
          <p:nvPr/>
        </p:nvSpPr>
        <p:spPr>
          <a:xfrm>
            <a:off x="507950" y="1378825"/>
            <a:ext cx="7983600" cy="200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Kubectl</a:t>
            </a:r>
            <a:r>
              <a:rPr lang="en-US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es una 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interfaz de línea de comandos</a:t>
            </a:r>
            <a:r>
              <a:rPr lang="en-US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 para ejecutar comandos sobre despliegues clusterizados de 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Kubernetes</a:t>
            </a:r>
            <a:r>
              <a:rPr lang="en-US" sz="1600">
                <a:solidFill>
                  <a:srgbClr val="202122"/>
                </a:solidFill>
                <a:latin typeface="Montserrat"/>
                <a:ea typeface="Montserrat"/>
                <a:cs typeface="Montserrat"/>
                <a:sym typeface="Montserrat"/>
              </a:rPr>
              <a:t>. Esta interfaz es la manera estándar de comunicación con el clúster ya que permite realizar todo tipo de operaciones sobre el mismo. Desde desplegar servicios, pods o volúmenes hasta conseguir toda la información del clúster de Kubernetes. </a:t>
            </a:r>
            <a:endParaRPr sz="1600">
              <a:solidFill>
                <a:srgbClr val="2021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10" name="Google Shape;810;g3c30fc964eb_1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400" y="3121400"/>
            <a:ext cx="5957454" cy="19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c30fc964eb_1_84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3c30fc964eb_1_84"/>
          <p:cNvSpPr/>
          <p:nvPr/>
        </p:nvSpPr>
        <p:spPr>
          <a:xfrm>
            <a:off x="507950" y="190500"/>
            <a:ext cx="82908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Troubleshooting práctico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g3c30fc964eb_1_84"/>
          <p:cNvSpPr/>
          <p:nvPr/>
        </p:nvSpPr>
        <p:spPr>
          <a:xfrm>
            <a:off x="507950" y="987326"/>
            <a:ext cx="82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A589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g3c30fc964eb_1_84"/>
          <p:cNvSpPr txBox="1"/>
          <p:nvPr/>
        </p:nvSpPr>
        <p:spPr>
          <a:xfrm>
            <a:off x="507950" y="1041950"/>
            <a:ext cx="7983600" cy="84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rgbClr val="1C1E21"/>
                </a:solidFill>
                <a:latin typeface="Montserrat"/>
                <a:ea typeface="Montserrat"/>
                <a:cs typeface="Montserrat"/>
                <a:sym typeface="Montserrat"/>
              </a:rPr>
              <a:t>kubectl describe </a:t>
            </a:r>
            <a:r>
              <a:rPr lang="en-US" sz="1300">
                <a:solidFill>
                  <a:srgbClr val="1C1E21"/>
                </a:solidFill>
                <a:latin typeface="Montserrat"/>
                <a:ea typeface="Montserrat"/>
                <a:cs typeface="Montserrat"/>
                <a:sym typeface="Montserrat"/>
              </a:rPr>
              <a:t>vs kubectl logs vs kubectl exec</a:t>
            </a:r>
            <a:endParaRPr sz="1300">
              <a:solidFill>
                <a:srgbClr val="1C1E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1C1E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1E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g3c30fc964eb_1_84"/>
          <p:cNvSpPr txBox="1"/>
          <p:nvPr>
            <p:ph idx="4294967295" type="body"/>
          </p:nvPr>
        </p:nvSpPr>
        <p:spPr>
          <a:xfrm>
            <a:off x="2888125" y="45391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Command line tool (kubectl)</a:t>
            </a:r>
            <a:endParaRPr/>
          </a:p>
        </p:txBody>
      </p:sp>
      <p:pic>
        <p:nvPicPr>
          <p:cNvPr id="821" name="Google Shape;821;g3c30fc964eb_1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425" y="1973725"/>
            <a:ext cx="5931847" cy="23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4"/>
          <p:cNvSpPr/>
          <p:nvPr/>
        </p:nvSpPr>
        <p:spPr>
          <a:xfrm>
            <a:off x="507950" y="190500"/>
            <a:ext cx="829066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Laboratorios - Nivel 1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4"/>
          <p:cNvSpPr/>
          <p:nvPr/>
        </p:nvSpPr>
        <p:spPr>
          <a:xfrm>
            <a:off x="507950" y="987326"/>
            <a:ext cx="829066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Practica lo aprendido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4"/>
          <p:cNvSpPr/>
          <p:nvPr/>
        </p:nvSpPr>
        <p:spPr>
          <a:xfrm>
            <a:off x="507950" y="1507927"/>
            <a:ext cx="2582317" cy="2114104"/>
          </a:xfrm>
          <a:prstGeom prst="roundRect">
            <a:avLst>
              <a:gd fmla="val 4806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" name="Google Shape;831;p14"/>
          <p:cNvCxnSpPr/>
          <p:nvPr/>
        </p:nvCxnSpPr>
        <p:spPr>
          <a:xfrm>
            <a:off x="536525" y="1507927"/>
            <a:ext cx="0" cy="2114104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Google Shape;832;p14"/>
          <p:cNvSpPr/>
          <p:nvPr/>
        </p:nvSpPr>
        <p:spPr>
          <a:xfrm>
            <a:off x="755600" y="1698427"/>
            <a:ext cx="21870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Lab 01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4"/>
          <p:cNvSpPr/>
          <p:nvPr/>
        </p:nvSpPr>
        <p:spPr>
          <a:xfrm>
            <a:off x="755600" y="2034927"/>
            <a:ext cx="21870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Docker Basics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4"/>
          <p:cNvSpPr/>
          <p:nvPr/>
        </p:nvSpPr>
        <p:spPr>
          <a:xfrm>
            <a:off x="755600" y="2307878"/>
            <a:ext cx="21870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Instalar Docker y ejecutar tu primer contenedor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4"/>
          <p:cNvSpPr/>
          <p:nvPr/>
        </p:nvSpPr>
        <p:spPr>
          <a:xfrm>
            <a:off x="755600" y="2695129"/>
            <a:ext cx="214416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docker pull / run / ps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Ciclo de vida de contenedores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Imagen nginx:alpine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4"/>
          <p:cNvSpPr/>
          <p:nvPr/>
        </p:nvSpPr>
        <p:spPr>
          <a:xfrm>
            <a:off x="755600" y="3196679"/>
            <a:ext cx="546199" cy="234851"/>
          </a:xfrm>
          <a:prstGeom prst="roundRect">
            <a:avLst>
              <a:gd fmla="val 16223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4"/>
          <p:cNvSpPr/>
          <p:nvPr/>
        </p:nvSpPr>
        <p:spPr>
          <a:xfrm>
            <a:off x="857101" y="3247430"/>
            <a:ext cx="350062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45 min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4"/>
          <p:cNvSpPr/>
          <p:nvPr/>
        </p:nvSpPr>
        <p:spPr>
          <a:xfrm>
            <a:off x="3280767" y="1507927"/>
            <a:ext cx="2582466" cy="2114104"/>
          </a:xfrm>
          <a:prstGeom prst="roundRect">
            <a:avLst>
              <a:gd fmla="val 4806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" name="Google Shape;839;p14"/>
          <p:cNvCxnSpPr/>
          <p:nvPr/>
        </p:nvCxnSpPr>
        <p:spPr>
          <a:xfrm>
            <a:off x="3309342" y="1507927"/>
            <a:ext cx="0" cy="2114104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14"/>
          <p:cNvSpPr/>
          <p:nvPr/>
        </p:nvSpPr>
        <p:spPr>
          <a:xfrm>
            <a:off x="3528417" y="1698427"/>
            <a:ext cx="218720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Lab 02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4"/>
          <p:cNvSpPr/>
          <p:nvPr/>
        </p:nvSpPr>
        <p:spPr>
          <a:xfrm>
            <a:off x="3528417" y="2034927"/>
            <a:ext cx="218720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Minikube Setup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4"/>
          <p:cNvSpPr/>
          <p:nvPr/>
        </p:nvSpPr>
        <p:spPr>
          <a:xfrm>
            <a:off x="3528417" y="2307878"/>
            <a:ext cx="21872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Configurar tu cluster local de Kubernetes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14"/>
          <p:cNvSpPr/>
          <p:nvPr/>
        </p:nvSpPr>
        <p:spPr>
          <a:xfrm>
            <a:off x="3528417" y="2695129"/>
            <a:ext cx="21443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Instalar Minikube y kubectl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minikube start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Verificar cluster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14"/>
          <p:cNvSpPr/>
          <p:nvPr/>
        </p:nvSpPr>
        <p:spPr>
          <a:xfrm>
            <a:off x="3528417" y="3196679"/>
            <a:ext cx="546199" cy="234851"/>
          </a:xfrm>
          <a:prstGeom prst="roundRect">
            <a:avLst>
              <a:gd fmla="val 16223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4"/>
          <p:cNvSpPr/>
          <p:nvPr/>
        </p:nvSpPr>
        <p:spPr>
          <a:xfrm>
            <a:off x="3629918" y="3247430"/>
            <a:ext cx="350062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14"/>
          <p:cNvSpPr/>
          <p:nvPr/>
        </p:nvSpPr>
        <p:spPr>
          <a:xfrm>
            <a:off x="6053733" y="1507927"/>
            <a:ext cx="2582317" cy="2114104"/>
          </a:xfrm>
          <a:prstGeom prst="roundRect">
            <a:avLst>
              <a:gd fmla="val 4806" name="adj"/>
            </a:avLst>
          </a:prstGeom>
          <a:solidFill>
            <a:srgbClr val="F8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7" name="Google Shape;847;p14"/>
          <p:cNvCxnSpPr/>
          <p:nvPr/>
        </p:nvCxnSpPr>
        <p:spPr>
          <a:xfrm>
            <a:off x="6082308" y="1507927"/>
            <a:ext cx="0" cy="2114104"/>
          </a:xfrm>
          <a:prstGeom prst="straightConnector1">
            <a:avLst/>
          </a:prstGeom>
          <a:noFill/>
          <a:ln cap="flat" cmpd="sng" w="57150">
            <a:solidFill>
              <a:srgbClr val="326C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14"/>
          <p:cNvSpPr/>
          <p:nvPr/>
        </p:nvSpPr>
        <p:spPr>
          <a:xfrm>
            <a:off x="6301383" y="1698427"/>
            <a:ext cx="218705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Lab 03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14"/>
          <p:cNvSpPr/>
          <p:nvPr/>
        </p:nvSpPr>
        <p:spPr>
          <a:xfrm>
            <a:off x="6301383" y="2034927"/>
            <a:ext cx="21870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Cluster Exploration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14"/>
          <p:cNvSpPr/>
          <p:nvPr/>
        </p:nvSpPr>
        <p:spPr>
          <a:xfrm>
            <a:off x="6301383" y="2307878"/>
            <a:ext cx="218705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Explorar los componentes internos del cluster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4"/>
          <p:cNvSpPr/>
          <p:nvPr/>
        </p:nvSpPr>
        <p:spPr>
          <a:xfrm>
            <a:off x="6301383" y="2695129"/>
            <a:ext cx="214416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5250" spcFirstLastPara="1" rIns="0" wrap="square" tIns="0">
            <a:noAutofit/>
          </a:bodyPr>
          <a:lstStyle/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kubectl get nodes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Namespace kube-system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9525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Char char="•"/>
            </a:pPr>
            <a:r>
              <a:rPr b="0" i="0" lang="en-US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Pods del Control Plane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4"/>
          <p:cNvSpPr/>
          <p:nvPr/>
        </p:nvSpPr>
        <p:spPr>
          <a:xfrm>
            <a:off x="6301383" y="3196679"/>
            <a:ext cx="546199" cy="234851"/>
          </a:xfrm>
          <a:prstGeom prst="roundRect">
            <a:avLst>
              <a:gd fmla="val 16223" name="adj"/>
            </a:avLst>
          </a:prstGeom>
          <a:solidFill>
            <a:srgbClr val="EBF5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4"/>
          <p:cNvSpPr/>
          <p:nvPr/>
        </p:nvSpPr>
        <p:spPr>
          <a:xfrm>
            <a:off x="6402884" y="3247430"/>
            <a:ext cx="350062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"/>
          <p:cNvSpPr/>
          <p:nvPr/>
        </p:nvSpPr>
        <p:spPr>
          <a:xfrm>
            <a:off x="507950" y="317450"/>
            <a:ext cx="8290661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Resumen - Nivel 1: Fundamentos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5"/>
          <p:cNvSpPr/>
          <p:nvPr/>
        </p:nvSpPr>
        <p:spPr>
          <a:xfrm>
            <a:off x="507950" y="879425"/>
            <a:ext cx="2590851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Modulo 1: Cloud y Contenedores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5"/>
          <p:cNvSpPr/>
          <p:nvPr/>
        </p:nvSpPr>
        <p:spPr>
          <a:xfrm>
            <a:off x="507950" y="1425476"/>
            <a:ext cx="2540050" cy="129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Bare Metal → VMs → Contenedores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IaaS, PaaS, SaaS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Docker: imagenes, contenedores, registry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5"/>
          <p:cNvSpPr/>
          <p:nvPr/>
        </p:nvSpPr>
        <p:spPr>
          <a:xfrm>
            <a:off x="3301901" y="879425"/>
            <a:ext cx="259100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Modulo 2: Intro a Kubernetes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5"/>
          <p:cNvSpPr/>
          <p:nvPr/>
        </p:nvSpPr>
        <p:spPr>
          <a:xfrm>
            <a:off x="3301901" y="1215926"/>
            <a:ext cx="2540198" cy="129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Orquestador de contenedores (CNCF)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Auto-scaling, self-healing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Casos de uso: microservicios, CI/CD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5"/>
          <p:cNvSpPr/>
          <p:nvPr/>
        </p:nvSpPr>
        <p:spPr>
          <a:xfrm>
            <a:off x="6096000" y="879425"/>
            <a:ext cx="259085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6CE5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26CE5"/>
                </a:solidFill>
                <a:latin typeface="Arial"/>
                <a:ea typeface="Arial"/>
                <a:cs typeface="Arial"/>
                <a:sym typeface="Arial"/>
              </a:rPr>
              <a:t>Modulo 3: Arquitectura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5"/>
          <p:cNvSpPr/>
          <p:nvPr/>
        </p:nvSpPr>
        <p:spPr>
          <a:xfrm>
            <a:off x="6096000" y="1215926"/>
            <a:ext cx="2540050" cy="1553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Control Plane: API Server, etcd, Scheduler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Workers: kubelet, kube-proxy, runtime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Pod = unidad minima de despliegue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5"/>
          <p:cNvSpPr/>
          <p:nvPr/>
        </p:nvSpPr>
        <p:spPr>
          <a:xfrm>
            <a:off x="6096000" y="3023592"/>
            <a:ext cx="2540050" cy="1358652"/>
          </a:xfrm>
          <a:prstGeom prst="roundRect">
            <a:avLst>
              <a:gd fmla="val 7478" name="adj"/>
            </a:avLst>
          </a:prstGeom>
          <a:solidFill>
            <a:srgbClr val="326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5"/>
          <p:cNvSpPr/>
          <p:nvPr/>
        </p:nvSpPr>
        <p:spPr>
          <a:xfrm>
            <a:off x="6349901" y="3277493"/>
            <a:ext cx="2072893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Siguiente: Nivel 2 - Uso Basico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5"/>
          <p:cNvSpPr/>
          <p:nvPr/>
        </p:nvSpPr>
        <p:spPr>
          <a:xfrm>
            <a:off x="6349901" y="3823543"/>
            <a:ext cx="207289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ECBFA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AECBFA"/>
                </a:solidFill>
                <a:latin typeface="Arial"/>
                <a:ea typeface="Arial"/>
                <a:cs typeface="Arial"/>
                <a:sym typeface="Arial"/>
              </a:rPr>
              <a:t>Pods, Deployments, Services, kubectl, YAML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5"/>
          <p:cNvSpPr/>
          <p:nvPr/>
        </p:nvSpPr>
        <p:spPr>
          <a:xfrm>
            <a:off x="0" y="4619625"/>
            <a:ext cx="9144000" cy="523875"/>
          </a:xfrm>
          <a:prstGeom prst="rect">
            <a:avLst/>
          </a:prstGeom>
          <a:solidFill>
            <a:srgbClr val="151E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5"/>
          <p:cNvSpPr/>
          <p:nvPr/>
        </p:nvSpPr>
        <p:spPr>
          <a:xfrm>
            <a:off x="426669" y="4810125"/>
            <a:ext cx="829066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KCD Mexico - Programa Universitario | kubernetes.io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2fa3d1b77_0_443"/>
          <p:cNvSpPr txBox="1"/>
          <p:nvPr>
            <p:ph type="title"/>
          </p:nvPr>
        </p:nvSpPr>
        <p:spPr>
          <a:xfrm>
            <a:off x="523975" y="1121275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Oportunidades dentro de la CNCF</a:t>
            </a:r>
            <a:endParaRPr/>
          </a:p>
        </p:txBody>
      </p:sp>
      <p:sp>
        <p:nvSpPr>
          <p:cNvPr id="335" name="Google Shape;335;g3c2fa3d1b77_0_443"/>
          <p:cNvSpPr txBox="1"/>
          <p:nvPr>
            <p:ph idx="1" type="body"/>
          </p:nvPr>
        </p:nvSpPr>
        <p:spPr>
          <a:xfrm>
            <a:off x="523975" y="1809725"/>
            <a:ext cx="82191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Becas Dan Kohn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Colaboración en proyectos Open 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CNCF Landscape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Para saber más del tema anterior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El impacto de las comunidades de la CNCF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c2fa3d1b77_0_451"/>
          <p:cNvSpPr txBox="1"/>
          <p:nvPr>
            <p:ph type="title"/>
          </p:nvPr>
        </p:nvSpPr>
        <p:spPr>
          <a:xfrm>
            <a:off x="523975" y="936400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Porque aprender Kubernetes</a:t>
            </a:r>
            <a:endParaRPr/>
          </a:p>
        </p:txBody>
      </p:sp>
      <p:sp>
        <p:nvSpPr>
          <p:cNvPr id="342" name="Google Shape;342;g3c2fa3d1b77_0_451"/>
          <p:cNvSpPr txBox="1"/>
          <p:nvPr>
            <p:ph idx="1" type="body"/>
          </p:nvPr>
        </p:nvSpPr>
        <p:spPr>
          <a:xfrm>
            <a:off x="2888125" y="45391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The state of kubernetes jobs</a:t>
            </a:r>
            <a:endParaRPr/>
          </a:p>
        </p:txBody>
      </p:sp>
      <p:pic>
        <p:nvPicPr>
          <p:cNvPr id="343" name="Google Shape;343;g3c2fa3d1b77_0_451" title="Captura de pantalla 2026-02-02 1705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424" y="1427275"/>
            <a:ext cx="5060206" cy="31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2fa3d1b77_0_464"/>
          <p:cNvSpPr txBox="1"/>
          <p:nvPr>
            <p:ph type="title"/>
          </p:nvPr>
        </p:nvSpPr>
        <p:spPr>
          <a:xfrm>
            <a:off x="523975" y="936400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Porque aprender Kubernetes</a:t>
            </a:r>
            <a:endParaRPr/>
          </a:p>
        </p:txBody>
      </p:sp>
      <p:sp>
        <p:nvSpPr>
          <p:cNvPr id="350" name="Google Shape;350;g3c2fa3d1b77_0_464"/>
          <p:cNvSpPr txBox="1"/>
          <p:nvPr>
            <p:ph idx="1" type="body"/>
          </p:nvPr>
        </p:nvSpPr>
        <p:spPr>
          <a:xfrm>
            <a:off x="2888125" y="45391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The state of kubernetes jobs</a:t>
            </a:r>
            <a:endParaRPr/>
          </a:p>
        </p:txBody>
      </p:sp>
      <p:pic>
        <p:nvPicPr>
          <p:cNvPr id="351" name="Google Shape;351;g3c2fa3d1b77_0_464" title="Captura de pantalla 2026-02-02 1712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200" y="1624900"/>
            <a:ext cx="6660650" cy="26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c30fc964eb_0_0"/>
          <p:cNvSpPr txBox="1"/>
          <p:nvPr>
            <p:ph type="title"/>
          </p:nvPr>
        </p:nvSpPr>
        <p:spPr>
          <a:xfrm>
            <a:off x="-373300" y="967375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¿Quién utiliza Kubernetes? </a:t>
            </a:r>
            <a:endParaRPr/>
          </a:p>
        </p:txBody>
      </p:sp>
      <p:pic>
        <p:nvPicPr>
          <p:cNvPr id="358" name="Google Shape;358;g3c30fc964eb_0_0"/>
          <p:cNvPicPr preferRelativeResize="0"/>
          <p:nvPr/>
        </p:nvPicPr>
        <p:blipFill rotWithShape="1">
          <a:blip r:embed="rId3">
            <a:alphaModFix/>
          </a:blip>
          <a:srcRect b="-6440" l="0" r="0" t="6440"/>
          <a:stretch/>
        </p:blipFill>
        <p:spPr>
          <a:xfrm>
            <a:off x="1585850" y="1533400"/>
            <a:ext cx="4300800" cy="33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c30fc964eb_0_0"/>
          <p:cNvSpPr txBox="1"/>
          <p:nvPr>
            <p:ph idx="1" type="body"/>
          </p:nvPr>
        </p:nvSpPr>
        <p:spPr>
          <a:xfrm>
            <a:off x="2888125" y="45391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Case Studies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c30fc964eb_0_16"/>
          <p:cNvSpPr txBox="1"/>
          <p:nvPr>
            <p:ph type="title"/>
          </p:nvPr>
        </p:nvSpPr>
        <p:spPr>
          <a:xfrm>
            <a:off x="523975" y="936400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¿Quién utiliza Kubernetes? </a:t>
            </a:r>
            <a:endParaRPr/>
          </a:p>
        </p:txBody>
      </p:sp>
      <p:pic>
        <p:nvPicPr>
          <p:cNvPr id="366" name="Google Shape;366;g3c30fc964eb_0_16" title="Screenshot 2026-02-02 at 5.20.29 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00" y="1496900"/>
            <a:ext cx="6858527" cy="310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c30fc964eb_0_16"/>
          <p:cNvSpPr txBox="1"/>
          <p:nvPr>
            <p:ph idx="1" type="body"/>
          </p:nvPr>
        </p:nvSpPr>
        <p:spPr>
          <a:xfrm>
            <a:off x="3126250" y="4601325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Case Studies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2fa3d1b77_0_472"/>
          <p:cNvSpPr txBox="1"/>
          <p:nvPr>
            <p:ph type="title"/>
          </p:nvPr>
        </p:nvSpPr>
        <p:spPr>
          <a:xfrm>
            <a:off x="523975" y="936400"/>
            <a:ext cx="8219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Porque aprender Kubernetes</a:t>
            </a:r>
            <a:endParaRPr/>
          </a:p>
        </p:txBody>
      </p:sp>
      <p:sp>
        <p:nvSpPr>
          <p:cNvPr id="374" name="Google Shape;374;g3c2fa3d1b77_0_472"/>
          <p:cNvSpPr txBox="1"/>
          <p:nvPr>
            <p:ph idx="1" type="body"/>
          </p:nvPr>
        </p:nvSpPr>
        <p:spPr>
          <a:xfrm>
            <a:off x="2888125" y="4539150"/>
            <a:ext cx="3490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Top 30 Open Source Projects</a:t>
            </a:r>
            <a:endParaRPr/>
          </a:p>
        </p:txBody>
      </p:sp>
      <p:pic>
        <p:nvPicPr>
          <p:cNvPr id="375" name="Google Shape;375;g3c2fa3d1b77_0_472" title="Captura de pantalla 2026-02-02 1715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275" y="1777300"/>
            <a:ext cx="6978499" cy="26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NC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D62293"/>
      </a:accent2>
      <a:accent3>
        <a:srgbClr val="93EAFF"/>
      </a:accent3>
      <a:accent4>
        <a:srgbClr val="FFAB40"/>
      </a:accent4>
      <a:accent5>
        <a:srgbClr val="E5E5E5"/>
      </a:accent5>
      <a:accent6>
        <a:srgbClr val="B7B7B7"/>
      </a:accent6>
      <a:hlink>
        <a:srgbClr val="008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2026-02-02T07:26:51Z</dcterms:created>
  <dc:creator>KCD Mexico</dc:creator>
</cp:coreProperties>
</file>